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88" r:id="rId2"/>
    <p:sldId id="378" r:id="rId3"/>
    <p:sldId id="379" r:id="rId4"/>
    <p:sldId id="381" r:id="rId5"/>
    <p:sldId id="267" r:id="rId6"/>
    <p:sldId id="380" r:id="rId7"/>
    <p:sldId id="382" r:id="rId8"/>
    <p:sldId id="265" r:id="rId9"/>
    <p:sldId id="359" r:id="rId10"/>
    <p:sldId id="367" r:id="rId11"/>
    <p:sldId id="357" r:id="rId12"/>
    <p:sldId id="363" r:id="rId13"/>
    <p:sldId id="275" r:id="rId14"/>
    <p:sldId id="361" r:id="rId15"/>
    <p:sldId id="364" r:id="rId16"/>
    <p:sldId id="365" r:id="rId17"/>
    <p:sldId id="360" r:id="rId18"/>
    <p:sldId id="362" r:id="rId19"/>
    <p:sldId id="278" r:id="rId20"/>
    <p:sldId id="376" r:id="rId21"/>
    <p:sldId id="368" r:id="rId22"/>
    <p:sldId id="369" r:id="rId23"/>
    <p:sldId id="370" r:id="rId24"/>
    <p:sldId id="371" r:id="rId25"/>
    <p:sldId id="374" r:id="rId26"/>
    <p:sldId id="372" r:id="rId27"/>
    <p:sldId id="383" r:id="rId28"/>
    <p:sldId id="384" r:id="rId29"/>
    <p:sldId id="385" r:id="rId30"/>
    <p:sldId id="386" r:id="rId31"/>
    <p:sldId id="3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showGuides="1">
      <p:cViewPr varScale="1">
        <p:scale>
          <a:sx n="74" d="100"/>
          <a:sy n="74" d="100"/>
        </p:scale>
        <p:origin x="-11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a:t>Yerleştirme</a:t>
            </a:r>
            <a:r>
              <a:rPr lang="tr-TR" baseline="0" dirty="0"/>
              <a:t> Puanı Hesaplama</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0"/>
            <c:extLst xmlns:c16r2="http://schemas.microsoft.com/office/drawing/2015/06/chart">
              <c:ext xmlns:c16="http://schemas.microsoft.com/office/drawing/2014/chart" uri="{C3380CC4-5D6E-409C-BE32-E72D297353CC}">
                <c16:uniqueId val="{00000000-6D9B-4853-877C-3569AFBF1AFD}"/>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1-6D9B-4853-877C-3569AFBF1AFD}"/>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a:t> </a:t>
          </a:r>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a:t> </a:t>
          </a:r>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a:t> </a:t>
          </a:r>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a:t> </a:t>
          </a:r>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tr-TR"/>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tr-TR"/>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tr-TR"/>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tr-TR"/>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tr-TR"/>
        </a:p>
      </dgm:t>
    </dgm:pt>
  </dgm:ptLst>
  <dgm:cxnLst>
    <dgm:cxn modelId="{B5880486-639C-4FB2-AD68-8B110B8A510B}" type="presOf" srcId="{FCE31806-4C39-47E9-86CD-EB79EB428192}" destId="{BD597720-48F2-4493-9787-D93083094F60}" srcOrd="0" destOrd="0" presId="urn:microsoft.com/office/officeart/2005/8/layout/matrix2"/>
    <dgm:cxn modelId="{040D520E-69F2-45A1-BD75-A363F37937EB}" type="presOf" srcId="{7641BBE5-612A-40BB-A13C-4DAE4A9171DC}" destId="{30388FE3-A1C0-4302-BF45-7642169EC0D5}"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538B1CC-5847-43B8-9A08-FA49C0CA2780}" srcId="{FCE31806-4C39-47E9-86CD-EB79EB428192}" destId="{174D340A-1DBC-4736-BABC-8C6CC8D6F878}" srcOrd="1" destOrd="0" parTransId="{4C81AD53-E29A-4AED-80FA-DD4A3DDAB7E0}" sibTransId="{A4CFFA0E-3AC9-4CCB-9410-52A2AF965A84}"/>
    <dgm:cxn modelId="{8B872CC6-7D0B-44A2-B5B1-1351A14C75D9}" type="presOf" srcId="{BCB0CF76-2E9B-4ABD-8869-01A7019BEA46}" destId="{94A907CC-C31D-428C-84CB-700D98D98B03}" srcOrd="0" destOrd="0" presId="urn:microsoft.com/office/officeart/2005/8/layout/matrix2"/>
    <dgm:cxn modelId="{C48D3FFE-B9AB-49B3-9D64-FD4D195AA062}" type="presOf" srcId="{174D340A-1DBC-4736-BABC-8C6CC8D6F878}" destId="{5D70D4E5-842E-4B81-A8DC-8EC1C6AE1260}" srcOrd="0" destOrd="0" presId="urn:microsoft.com/office/officeart/2005/8/layout/matrix2"/>
    <dgm:cxn modelId="{784D20B1-1DCF-48D4-A00B-C8054A209361}" type="presOf" srcId="{E3D04C11-D947-413A-81DE-00EA3CDDBDC2}" destId="{7F7A9869-D62A-44DC-8BF6-C3ACD0D47DB8}"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259337CF-0B3D-4653-BF20-9BBF13397099}" srcId="{FCE31806-4C39-47E9-86CD-EB79EB428192}" destId="{BCB0CF76-2E9B-4ABD-8869-01A7019BEA46}" srcOrd="0" destOrd="0" parTransId="{12D9DAB7-33BA-4ECF-AF6D-AEF3F83A29C3}" sibTransId="{BF361921-843B-43C3-8BFD-06F47DC934C8}"/>
    <dgm:cxn modelId="{C4745986-89D1-4CAB-8E16-A969898146E7}" type="presParOf" srcId="{BD597720-48F2-4493-9787-D93083094F60}" destId="{9FF0B515-76B9-4690-997E-45E35FBDA025}" srcOrd="0" destOrd="0" presId="urn:microsoft.com/office/officeart/2005/8/layout/matrix2"/>
    <dgm:cxn modelId="{BC09B83B-60D2-4D28-9790-75E8C314D339}" type="presParOf" srcId="{BD597720-48F2-4493-9787-D93083094F60}" destId="{94A907CC-C31D-428C-84CB-700D98D98B03}" srcOrd="1" destOrd="0" presId="urn:microsoft.com/office/officeart/2005/8/layout/matrix2"/>
    <dgm:cxn modelId="{7DC0CE44-CF8E-4B0D-AD22-3CCDBC47A39B}" type="presParOf" srcId="{BD597720-48F2-4493-9787-D93083094F60}" destId="{5D70D4E5-842E-4B81-A8DC-8EC1C6AE1260}" srcOrd="2" destOrd="0" presId="urn:microsoft.com/office/officeart/2005/8/layout/matrix2"/>
    <dgm:cxn modelId="{D1ED1B93-9248-497E-86EF-FDB7A335D30C}" type="presParOf" srcId="{BD597720-48F2-4493-9787-D93083094F60}" destId="{7F7A9869-D62A-44DC-8BF6-C3ACD0D47DB8}" srcOrd="3" destOrd="0" presId="urn:microsoft.com/office/officeart/2005/8/layout/matrix2"/>
    <dgm:cxn modelId="{1F844D8B-2A6C-4F86-96B8-860E4A9023D7}"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a:t>II.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a:t>% 60</a:t>
          </a:r>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a:t>I. </a:t>
          </a:r>
          <a:r>
            <a:rPr lang="tr-TR" sz="1600" b="1" dirty="0"/>
            <a:t>OTURUM</a:t>
          </a:r>
          <a:endParaRPr lang="tr-TR" b="1" dirty="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a:t>% 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D67B6-6972-41AB-9C9E-C9EEDB8BC27D}" type="datetimeFigureOut">
              <a:rPr lang="tr-TR" smtClean="0"/>
              <a:pPr/>
              <a:t>27.09.2022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p14="http://schemas.microsoft.com/office/powerpoint/2010/main" val="21170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10</a:t>
            </a:fld>
            <a:endParaRPr lang="tr-TR"/>
          </a:p>
        </p:txBody>
      </p:sp>
    </p:spTree>
    <p:extLst>
      <p:ext uri="{BB962C8B-B14F-4D97-AF65-F5344CB8AC3E}">
        <p14:creationId xmlns:p14="http://schemas.microsoft.com/office/powerpoint/2010/main" val="275459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AA050-BF12-4069-8F0A-0D46B6C8189E}"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A19D6-A242-485F-9741-F011A74E1A09}"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4DBB5-8289-4454-8B43-B2FB994C693D}"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7436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FB9BB-84BD-4695-9D2C-863E97B328F2}"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444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18F2DC-9E7E-410D-AB8B-450004F85CC9}" type="datetime1">
              <a:rPr lang="en-US" smtClean="0"/>
              <a:pPr/>
              <a:t>9/27/2022</a:t>
            </a:fld>
            <a:endParaRPr lang="en-US"/>
          </a:p>
        </p:txBody>
      </p:sp>
      <p:sp>
        <p:nvSpPr>
          <p:cNvPr id="5" name="Footer Placeholder 4"/>
          <p:cNvSpPr>
            <a:spLocks noGrp="1"/>
          </p:cNvSpPr>
          <p:nvPr>
            <p:ph type="ftr" sz="quarter" idx="11"/>
          </p:nvPr>
        </p:nvSpPr>
        <p:spPr/>
        <p:txBody>
          <a:bodyPr/>
          <a:lstStyle/>
          <a:p>
            <a:r>
              <a:rPr lang="en-US"/>
              <a:t>www.rehberlikservisim.com</a:t>
            </a:r>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17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F3954-6E63-4B51-BC95-6B2455B9C439}"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2870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E0CEF-5112-45B0-A20B-5A23F53E0450}" type="datetime1">
              <a:rPr lang="en-US" smtClean="0"/>
              <a:pPr/>
              <a:t>9/27/2022</a:t>
            </a:fld>
            <a:endParaRPr lang="en-US"/>
          </a:p>
        </p:txBody>
      </p:sp>
      <p:sp>
        <p:nvSpPr>
          <p:cNvPr id="8" name="Footer Placeholder 7"/>
          <p:cNvSpPr>
            <a:spLocks noGrp="1"/>
          </p:cNvSpPr>
          <p:nvPr>
            <p:ph type="ftr" sz="quarter" idx="11"/>
          </p:nvPr>
        </p:nvSpPr>
        <p:spPr/>
        <p:txBody>
          <a:bodyPr/>
          <a:lstStyle/>
          <a:p>
            <a:r>
              <a:rPr lang="en-US"/>
              <a:t>www.rehberlikservisim.com</a:t>
            </a:r>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5B3D93-A038-441F-8CB5-6B1A771482BD}" type="datetime1">
              <a:rPr lang="en-US" smtClean="0"/>
              <a:pPr/>
              <a:t>9/27/2022</a:t>
            </a:fld>
            <a:endParaRPr lang="en-US"/>
          </a:p>
        </p:txBody>
      </p:sp>
      <p:sp>
        <p:nvSpPr>
          <p:cNvPr id="4" name="Footer Placeholder 3"/>
          <p:cNvSpPr>
            <a:spLocks noGrp="1"/>
          </p:cNvSpPr>
          <p:nvPr>
            <p:ph type="ftr" sz="quarter" idx="11"/>
          </p:nvPr>
        </p:nvSpPr>
        <p:spPr/>
        <p:txBody>
          <a:bodyPr/>
          <a:lstStyle/>
          <a:p>
            <a:r>
              <a:rPr lang="en-US"/>
              <a:t>www.rehberlikservisim.com</a:t>
            </a:r>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95C3C-B7E7-4B41-85AF-A2E70BBDABA3}" type="datetime1">
              <a:rPr lang="en-US" smtClean="0"/>
              <a:pPr/>
              <a:t>9/27/2022</a:t>
            </a:fld>
            <a:endParaRPr lang="en-US"/>
          </a:p>
        </p:txBody>
      </p:sp>
      <p:sp>
        <p:nvSpPr>
          <p:cNvPr id="3" name="Footer Placeholder 2"/>
          <p:cNvSpPr>
            <a:spLocks noGrp="1"/>
          </p:cNvSpPr>
          <p:nvPr>
            <p:ph type="ftr" sz="quarter" idx="11"/>
          </p:nvPr>
        </p:nvSpPr>
        <p:spPr/>
        <p:txBody>
          <a:bodyPr/>
          <a:lstStyle/>
          <a:p>
            <a:r>
              <a:rPr lang="en-US"/>
              <a:t>www.rehberlikservisim.com</a:t>
            </a:r>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E77F1-C273-43A3-8901-F95DDDF52C0F}"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05F74E-06D1-4E1B-9E79-4E2F66B28380}" type="datetime1">
              <a:rPr lang="en-US" smtClean="0"/>
              <a:pPr/>
              <a:t>9/27/2022</a:t>
            </a:fld>
            <a:endParaRPr lang="en-US"/>
          </a:p>
        </p:txBody>
      </p:sp>
      <p:sp>
        <p:nvSpPr>
          <p:cNvPr id="6" name="Footer Placeholder 5"/>
          <p:cNvSpPr>
            <a:spLocks noGrp="1"/>
          </p:cNvSpPr>
          <p:nvPr>
            <p:ph type="ftr" sz="quarter" idx="11"/>
          </p:nvPr>
        </p:nvSpPr>
        <p:spPr/>
        <p:txBody>
          <a:bodyPr/>
          <a:lstStyle/>
          <a:p>
            <a:r>
              <a:rPr lang="en-US"/>
              <a:t>www.rehberlikservisim.com</a:t>
            </a:r>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8EA1-592C-4526-B66B-15F0455F5B5D}" type="datetime1">
              <a:rPr lang="en-US" smtClean="0"/>
              <a:pPr/>
              <a:t>9/27/2022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www.rehberlikservisim.com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is.osym.gov.t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ÜST ÖĞRENİM KURUMLARI </a:t>
            </a:r>
            <a:endParaRPr lang="tr-TR" dirty="0"/>
          </a:p>
        </p:txBody>
      </p:sp>
      <p:sp>
        <p:nvSpPr>
          <p:cNvPr id="3" name="Alt Başlık 2"/>
          <p:cNvSpPr>
            <a:spLocks noGrp="1"/>
          </p:cNvSpPr>
          <p:nvPr>
            <p:ph type="subTitle" idx="1"/>
          </p:nvPr>
        </p:nvSpPr>
        <p:spPr/>
        <p:txBody>
          <a:bodyPr>
            <a:normAutofit lnSpcReduction="10000"/>
          </a:bodyPr>
          <a:lstStyle/>
          <a:p>
            <a:r>
              <a:rPr lang="tr-TR" dirty="0" smtClean="0"/>
              <a:t>Veli Bilgilendirme Sunumu</a:t>
            </a:r>
          </a:p>
          <a:p>
            <a:endParaRPr lang="tr-TR" dirty="0"/>
          </a:p>
          <a:p>
            <a:r>
              <a:rPr lang="tr-TR" dirty="0" smtClean="0"/>
              <a:t>Fatma Gül AKDAĞ</a:t>
            </a:r>
          </a:p>
          <a:p>
            <a:r>
              <a:rPr lang="tr-TR" dirty="0" smtClean="0"/>
              <a:t>Okul Rehber Öğretmeni</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1</a:t>
            </a:fld>
            <a:endParaRPr lang="en-US"/>
          </a:p>
        </p:txBody>
      </p:sp>
    </p:spTree>
    <p:extLst>
      <p:ext uri="{BB962C8B-B14F-4D97-AF65-F5344CB8AC3E}">
        <p14:creationId xmlns:p14="http://schemas.microsoft.com/office/powerpoint/2010/main" val="424527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10465"/>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DİL SINAVI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SAYISI VE SINAV SÜRESİ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11 Resim" descr="foreign-languages.jpg"/>
          <p:cNvPicPr>
            <a:picLocks noChangeAspect="1"/>
          </p:cNvPicPr>
          <p:nvPr/>
        </p:nvPicPr>
        <p:blipFill>
          <a:blip cstate="print"/>
          <a:stretch>
            <a:fillRect/>
          </a:stretch>
        </p:blipFill>
        <p:spPr>
          <a:xfrm>
            <a:off x="0" y="1853608"/>
            <a:ext cx="3133061" cy="3133061"/>
          </a:xfrm>
          <a:prstGeom prst="rect">
            <a:avLst/>
          </a:prstGeom>
        </p:spPr>
      </p:pic>
      <p:sp>
        <p:nvSpPr>
          <p:cNvPr id="14" name="13 Altbilgi Yer Tutucusu"/>
          <p:cNvSpPr>
            <a:spLocks noGrp="1"/>
          </p:cNvSpPr>
          <p:nvPr>
            <p:ph type="ftr" sz="quarter" idx="11"/>
          </p:nvPr>
        </p:nvSpPr>
        <p:spPr/>
        <p:txBody>
          <a:bodyPr/>
          <a:lstStyle/>
          <a:p>
            <a:r>
              <a:rPr lang="en-US" b="1" dirty="0"/>
              <a:t>www.rehberlikservisim.com</a:t>
            </a:r>
          </a:p>
        </p:txBody>
      </p:sp>
      <p:sp>
        <p:nvSpPr>
          <p:cNvPr id="18" name="17 Slayt Numarası Yer Tutucusu"/>
          <p:cNvSpPr>
            <a:spLocks noGrp="1"/>
          </p:cNvSpPr>
          <p:nvPr>
            <p:ph type="sldNum" sz="quarter" idx="12"/>
          </p:nvPr>
        </p:nvSpPr>
        <p:spPr/>
        <p:txBody>
          <a:bodyPr/>
          <a:lstStyle/>
          <a:p>
            <a:fld id="{2F0443AE-4F20-4B40-B91B-135E9B6A23DD}" type="slidenum">
              <a:rPr lang="en-US" smtClean="0"/>
              <a:pPr/>
              <a:t>10</a:t>
            </a:fld>
            <a:endParaRPr lang="en-US"/>
          </a:p>
        </p:txBody>
      </p:sp>
      <p:grpSp>
        <p:nvGrpSpPr>
          <p:cNvPr id="5" name="Grup 4"/>
          <p:cNvGrpSpPr/>
          <p:nvPr/>
        </p:nvGrpSpPr>
        <p:grpSpPr>
          <a:xfrm>
            <a:off x="3391786" y="2197505"/>
            <a:ext cx="4008474" cy="871870"/>
            <a:chOff x="3391786" y="2197505"/>
            <a:chExt cx="4008474" cy="871870"/>
          </a:xfrm>
        </p:grpSpPr>
        <p:sp>
          <p:nvSpPr>
            <p:cNvPr id="19" name="18 Yuvarlatılmış Dikdörtgen"/>
            <p:cNvSpPr/>
            <p:nvPr/>
          </p:nvSpPr>
          <p:spPr>
            <a:xfrm>
              <a:off x="3391786" y="2197505"/>
              <a:ext cx="4008474"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a:t>Soru Sayısı</a:t>
              </a:r>
            </a:p>
          </p:txBody>
        </p:sp>
        <p:sp>
          <p:nvSpPr>
            <p:cNvPr id="4" name="Oval 3"/>
            <p:cNvSpPr/>
            <p:nvPr/>
          </p:nvSpPr>
          <p:spPr>
            <a:xfrm>
              <a:off x="6145620" y="2229403"/>
              <a:ext cx="1117304" cy="8399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80</a:t>
              </a:r>
            </a:p>
          </p:txBody>
        </p:sp>
      </p:grpSp>
      <p:grpSp>
        <p:nvGrpSpPr>
          <p:cNvPr id="6" name="Grup 5"/>
          <p:cNvGrpSpPr/>
          <p:nvPr/>
        </p:nvGrpSpPr>
        <p:grpSpPr>
          <a:xfrm>
            <a:off x="3391786" y="3661145"/>
            <a:ext cx="4646428" cy="873752"/>
            <a:chOff x="3391786" y="3661145"/>
            <a:chExt cx="4646428" cy="873752"/>
          </a:xfrm>
        </p:grpSpPr>
        <p:sp>
          <p:nvSpPr>
            <p:cNvPr id="21" name="20 Yuvarlatılmış Dikdörtgen"/>
            <p:cNvSpPr/>
            <p:nvPr/>
          </p:nvSpPr>
          <p:spPr>
            <a:xfrm>
              <a:off x="3391786" y="3661145"/>
              <a:ext cx="4646428"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a:t>Sınav Süresi</a:t>
              </a:r>
            </a:p>
          </p:txBody>
        </p:sp>
        <p:sp>
          <p:nvSpPr>
            <p:cNvPr id="22" name="Oval 21"/>
            <p:cNvSpPr/>
            <p:nvPr/>
          </p:nvSpPr>
          <p:spPr>
            <a:xfrm>
              <a:off x="6583325" y="3661145"/>
              <a:ext cx="1316666" cy="8737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a:t>120</a:t>
              </a:r>
            </a:p>
          </p:txBody>
        </p:sp>
      </p:gr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1" name="Group 3"/>
          <p:cNvGrpSpPr/>
          <p:nvPr/>
        </p:nvGrpSpPr>
        <p:grpSpPr>
          <a:xfrm>
            <a:off x="-163902" y="14116"/>
            <a:ext cx="9144000" cy="1077218"/>
            <a:chOff x="-218536" y="-1183706"/>
            <a:chExt cx="12192000" cy="1436291"/>
          </a:xfrm>
        </p:grpSpPr>
        <p:sp>
          <p:nvSpPr>
            <p:cNvPr id="22" name="TextBox 4"/>
            <p:cNvSpPr txBox="1"/>
            <p:nvPr/>
          </p:nvSpPr>
          <p:spPr>
            <a:xfrm>
              <a:off x="-218536" y="-1183706"/>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5"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extLst>
              <p:ext uri="{D42A27DB-BD31-4B8C-83A1-F6EECF244321}">
                <p14:modId xmlns:p14="http://schemas.microsoft.com/office/powerpoint/2010/main" val="3440573045"/>
              </p:ext>
            </p:extLst>
          </p:nvPr>
        </p:nvGraphicFramePr>
        <p:xfrm>
          <a:off x="655608" y="1310812"/>
          <a:ext cx="8126083" cy="4923610"/>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14" name="13 Slayt Numarası Yer Tutucusu"/>
          <p:cNvSpPr>
            <a:spLocks noGrp="1"/>
          </p:cNvSpPr>
          <p:nvPr>
            <p:ph type="sldNum" sz="quarter" idx="12"/>
          </p:nvPr>
        </p:nvSpPr>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457281"/>
            <a:ext cx="9144000" cy="830998"/>
            <a:chOff x="0" y="159943"/>
            <a:chExt cx="12192000" cy="1107998"/>
          </a:xfrm>
        </p:grpSpPr>
        <p:sp>
          <p:nvSpPr>
            <p:cNvPr id="5" name="TextBox 4"/>
            <p:cNvSpPr txBox="1"/>
            <p:nvPr/>
          </p:nvSpPr>
          <p:spPr>
            <a:xfrm>
              <a:off x="0" y="159943"/>
              <a:ext cx="12192000" cy="1107998"/>
            </a:xfrm>
            <a:prstGeom prst="rect">
              <a:avLst/>
            </a:prstGeom>
            <a:noFill/>
          </p:spPr>
          <p:txBody>
            <a:bodyPr wrap="square" rtlCol="0">
              <a:spAutoFit/>
            </a:bodyPr>
            <a:lstStyle/>
            <a:p>
              <a:pPr algn="ctr"/>
              <a:r>
                <a:rPr lang="tr-TR" sz="4800" b="1" dirty="0">
                  <a:solidFill>
                    <a:srgbClr val="FF0000"/>
                  </a:solidFill>
                  <a:latin typeface="Arial Black" pitchFamily="34" charset="0"/>
                </a:rPr>
                <a:t> </a:t>
              </a:r>
              <a:endParaRPr lang="en-US" sz="4800" b="1" dirty="0">
                <a:solidFill>
                  <a:srgbClr val="FF0000"/>
                </a:solidFill>
                <a:latin typeface="Arial Black" pitchFamily="34" charset="0"/>
              </a:endParaRPr>
            </a:p>
          </p:txBody>
        </p:sp>
        <p:sp>
          <p:nvSpPr>
            <p:cNvPr id="6" name="Rectangle 5"/>
            <p:cNvSpPr/>
            <p:nvPr/>
          </p:nvSpPr>
          <p:spPr>
            <a:xfrm>
              <a:off x="382367" y="582742"/>
              <a:ext cx="10944665" cy="533481"/>
            </a:xfrm>
            <a:prstGeom prst="rect">
              <a:avLst/>
            </a:prstGeom>
          </p:spPr>
          <p:txBody>
            <a:bodyPr wrap="square">
              <a:spAutoFit/>
            </a:bodyPr>
            <a:lstStyle/>
            <a:p>
              <a:pPr algn="ctr"/>
              <a:r>
                <a:rPr lang="tr-TR" sz="2000" b="1" dirty="0">
                  <a:solidFill>
                    <a:schemeClr val="tx2">
                      <a:lumMod val="50000"/>
                    </a:schemeClr>
                  </a:solidFill>
                </a:rPr>
                <a:t>TEMEL YETERLİLİK TESTİ</a:t>
              </a:r>
              <a:endParaRPr lang="en-US" sz="2000" b="1" dirty="0">
                <a:solidFill>
                  <a:schemeClr val="tx2">
                    <a:lumMod val="50000"/>
                  </a:schemeClr>
                </a:solidFill>
              </a:endParaRPr>
            </a:p>
          </p:txBody>
        </p:sp>
      </p:grpSp>
      <p:grpSp>
        <p:nvGrpSpPr>
          <p:cNvPr id="32" name="31 Grup"/>
          <p:cNvGrpSpPr/>
          <p:nvPr/>
        </p:nvGrpSpPr>
        <p:grpSpPr>
          <a:xfrm>
            <a:off x="1992087" y="2907379"/>
            <a:ext cx="2481943" cy="392087"/>
            <a:chOff x="1992087" y="2907379"/>
            <a:chExt cx="2481943" cy="392087"/>
          </a:xfrm>
        </p:grpSpPr>
        <p:sp>
          <p:nvSpPr>
            <p:cNvPr id="8" name="Pentagon 7"/>
            <p:cNvSpPr/>
            <p:nvPr/>
          </p:nvSpPr>
          <p:spPr>
            <a:xfrm>
              <a:off x="1992087" y="2907580"/>
              <a:ext cx="2481943" cy="39188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6792" y="2907379"/>
              <a:ext cx="1812808" cy="338554"/>
            </a:xfrm>
            <a:prstGeom prst="rect">
              <a:avLst/>
            </a:prstGeom>
          </p:spPr>
          <p:txBody>
            <a:bodyPr wrap="square">
              <a:spAutoFit/>
            </a:bodyPr>
            <a:lstStyle/>
            <a:p>
              <a:r>
                <a:rPr lang="tr-TR" sz="1600" b="1" dirty="0">
                  <a:solidFill>
                    <a:schemeClr val="bg1"/>
                  </a:solidFill>
                  <a:latin typeface="Arial Black" pitchFamily="34" charset="0"/>
                </a:rPr>
                <a:t>Fen Bilimleri</a:t>
              </a:r>
              <a:endParaRPr lang="en-US" sz="1600" b="1" dirty="0">
                <a:solidFill>
                  <a:schemeClr val="bg1"/>
                </a:solidFill>
                <a:latin typeface="Arial Black" pitchFamily="34" charset="0"/>
              </a:endParaRPr>
            </a:p>
          </p:txBody>
        </p:sp>
      </p:grpSp>
      <p:grpSp>
        <p:nvGrpSpPr>
          <p:cNvPr id="33" name="32 Grup"/>
          <p:cNvGrpSpPr/>
          <p:nvPr/>
        </p:nvGrpSpPr>
        <p:grpSpPr>
          <a:xfrm>
            <a:off x="2302329" y="3383629"/>
            <a:ext cx="2481943" cy="394247"/>
            <a:chOff x="2302329" y="3383629"/>
            <a:chExt cx="2481943" cy="394247"/>
          </a:xfrm>
        </p:grpSpPr>
        <p:sp>
          <p:nvSpPr>
            <p:cNvPr id="9" name="Pentagon 8"/>
            <p:cNvSpPr/>
            <p:nvPr/>
          </p:nvSpPr>
          <p:spPr>
            <a:xfrm>
              <a:off x="2302329" y="3385990"/>
              <a:ext cx="24819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13"/>
            <p:cNvSpPr/>
            <p:nvPr/>
          </p:nvSpPr>
          <p:spPr>
            <a:xfrm>
              <a:off x="2892542" y="3383629"/>
              <a:ext cx="1746133" cy="338554"/>
            </a:xfrm>
            <a:prstGeom prst="rect">
              <a:avLst/>
            </a:prstGeom>
          </p:spPr>
          <p:txBody>
            <a:bodyPr wrap="square">
              <a:spAutoFit/>
            </a:bodyPr>
            <a:lstStyle/>
            <a:p>
              <a:r>
                <a:rPr lang="tr-TR" sz="1600" b="1" dirty="0">
                  <a:solidFill>
                    <a:schemeClr val="bg1"/>
                  </a:solidFill>
                  <a:latin typeface="Arial Black" pitchFamily="34" charset="0"/>
                </a:rPr>
                <a:t>Matematik</a:t>
              </a:r>
              <a:endParaRPr lang="en-US" sz="1600" b="1" dirty="0">
                <a:solidFill>
                  <a:schemeClr val="bg1"/>
                </a:solidFill>
                <a:latin typeface="Arial Black" pitchFamily="34" charset="0"/>
              </a:endParaRPr>
            </a:p>
          </p:txBody>
        </p:sp>
      </p:grpSp>
      <p:grpSp>
        <p:nvGrpSpPr>
          <p:cNvPr id="34" name="33 Grup"/>
          <p:cNvGrpSpPr/>
          <p:nvPr/>
        </p:nvGrpSpPr>
        <p:grpSpPr>
          <a:xfrm>
            <a:off x="2340429" y="3858091"/>
            <a:ext cx="2488746" cy="391886"/>
            <a:chOff x="2340429" y="3858091"/>
            <a:chExt cx="2488746" cy="391886"/>
          </a:xfrm>
        </p:grpSpPr>
        <p:sp>
          <p:nvSpPr>
            <p:cNvPr id="10" name="Pentagon 9"/>
            <p:cNvSpPr/>
            <p:nvPr/>
          </p:nvSpPr>
          <p:spPr>
            <a:xfrm>
              <a:off x="2340429" y="3858091"/>
              <a:ext cx="2481943" cy="39188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13"/>
            <p:cNvSpPr/>
            <p:nvPr/>
          </p:nvSpPr>
          <p:spPr>
            <a:xfrm>
              <a:off x="2883017" y="3859879"/>
              <a:ext cx="1946158" cy="338554"/>
            </a:xfrm>
            <a:prstGeom prst="rect">
              <a:avLst/>
            </a:prstGeom>
          </p:spPr>
          <p:txBody>
            <a:bodyPr wrap="square">
              <a:spAutoFit/>
            </a:bodyPr>
            <a:lstStyle/>
            <a:p>
              <a:r>
                <a:rPr lang="tr-TR" sz="1600" b="1" dirty="0">
                  <a:solidFill>
                    <a:schemeClr val="bg1"/>
                  </a:solidFill>
                  <a:latin typeface="Arial Black" pitchFamily="34" charset="0"/>
                </a:rPr>
                <a:t>Türkçe</a:t>
              </a:r>
              <a:endParaRPr lang="en-US" sz="1600" b="1" dirty="0">
                <a:solidFill>
                  <a:schemeClr val="bg1"/>
                </a:solidFill>
                <a:latin typeface="Arial Black" pitchFamily="34" charset="0"/>
              </a:endParaRPr>
            </a:p>
          </p:txBody>
        </p:sp>
      </p:grpSp>
      <p:grpSp>
        <p:nvGrpSpPr>
          <p:cNvPr id="35" name="34 Grup"/>
          <p:cNvGrpSpPr/>
          <p:nvPr/>
        </p:nvGrpSpPr>
        <p:grpSpPr>
          <a:xfrm>
            <a:off x="2026104" y="4320667"/>
            <a:ext cx="2869746" cy="391886"/>
            <a:chOff x="2026104" y="4320667"/>
            <a:chExt cx="2869746" cy="391886"/>
          </a:xfrm>
        </p:grpSpPr>
        <p:sp>
          <p:nvSpPr>
            <p:cNvPr id="11" name="Pentagon 10"/>
            <p:cNvSpPr/>
            <p:nvPr/>
          </p:nvSpPr>
          <p:spPr>
            <a:xfrm>
              <a:off x="2026104" y="4320667"/>
              <a:ext cx="2481943" cy="391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13"/>
            <p:cNvSpPr/>
            <p:nvPr/>
          </p:nvSpPr>
          <p:spPr>
            <a:xfrm>
              <a:off x="2562225" y="4345654"/>
              <a:ext cx="2333625" cy="338554"/>
            </a:xfrm>
            <a:prstGeom prst="rect">
              <a:avLst/>
            </a:prstGeom>
          </p:spPr>
          <p:txBody>
            <a:bodyPr wrap="square">
              <a:spAutoFit/>
            </a:bodyPr>
            <a:lstStyle/>
            <a:p>
              <a:r>
                <a:rPr lang="tr-TR" sz="1600" b="1" dirty="0">
                  <a:solidFill>
                    <a:schemeClr val="bg1"/>
                  </a:solidFill>
                  <a:latin typeface="Arial Black" pitchFamily="34" charset="0"/>
                </a:rPr>
                <a:t>Sosyal Bilimler</a:t>
              </a:r>
              <a:endParaRPr lang="en-US" sz="1600" b="1" dirty="0">
                <a:solidFill>
                  <a:schemeClr val="bg1"/>
                </a:solidFill>
                <a:latin typeface="Arial Black" pitchFamily="34" charset="0"/>
              </a:endParaRPr>
            </a:p>
          </p:txBody>
        </p:sp>
      </p:grpSp>
      <p:sp>
        <p:nvSpPr>
          <p:cNvPr id="24" name="23 Metin kutusu"/>
          <p:cNvSpPr txBox="1"/>
          <p:nvPr/>
        </p:nvSpPr>
        <p:spPr>
          <a:xfrm>
            <a:off x="4381500" y="2781300"/>
            <a:ext cx="1323975" cy="523220"/>
          </a:xfrm>
          <a:prstGeom prst="rect">
            <a:avLst/>
          </a:prstGeom>
          <a:noFill/>
        </p:spPr>
        <p:txBody>
          <a:bodyPr wrap="square" rtlCol="0">
            <a:spAutoFit/>
          </a:bodyPr>
          <a:lstStyle/>
          <a:p>
            <a:r>
              <a:rPr lang="tr-TR" sz="2800" b="1" dirty="0">
                <a:solidFill>
                  <a:srgbClr val="FF0000"/>
                </a:solidFill>
              </a:rPr>
              <a:t>% 17</a:t>
            </a:r>
          </a:p>
        </p:txBody>
      </p:sp>
      <p:sp>
        <p:nvSpPr>
          <p:cNvPr id="25" name="24 Metin kutusu"/>
          <p:cNvSpPr txBox="1"/>
          <p:nvPr/>
        </p:nvSpPr>
        <p:spPr>
          <a:xfrm>
            <a:off x="4657725" y="3295650"/>
            <a:ext cx="1323975" cy="523220"/>
          </a:xfrm>
          <a:prstGeom prst="rect">
            <a:avLst/>
          </a:prstGeom>
          <a:noFill/>
        </p:spPr>
        <p:txBody>
          <a:bodyPr wrap="square" rtlCol="0">
            <a:spAutoFit/>
          </a:bodyPr>
          <a:lstStyle/>
          <a:p>
            <a:r>
              <a:rPr lang="tr-TR" sz="2800" b="1" dirty="0">
                <a:solidFill>
                  <a:schemeClr val="accent2">
                    <a:lumMod val="75000"/>
                  </a:schemeClr>
                </a:solidFill>
              </a:rPr>
              <a:t>% 33</a:t>
            </a:r>
          </a:p>
        </p:txBody>
      </p:sp>
      <p:sp>
        <p:nvSpPr>
          <p:cNvPr id="26" name="25 Metin kutusu"/>
          <p:cNvSpPr txBox="1"/>
          <p:nvPr/>
        </p:nvSpPr>
        <p:spPr>
          <a:xfrm>
            <a:off x="4762500" y="3752850"/>
            <a:ext cx="1323975" cy="523220"/>
          </a:xfrm>
          <a:prstGeom prst="rect">
            <a:avLst/>
          </a:prstGeom>
          <a:noFill/>
        </p:spPr>
        <p:txBody>
          <a:bodyPr wrap="square" rtlCol="0">
            <a:spAutoFit/>
          </a:bodyPr>
          <a:lstStyle/>
          <a:p>
            <a:r>
              <a:rPr lang="tr-TR" sz="2800" b="1" dirty="0">
                <a:solidFill>
                  <a:schemeClr val="accent3">
                    <a:lumMod val="75000"/>
                  </a:schemeClr>
                </a:solidFill>
              </a:rPr>
              <a:t>% 33</a:t>
            </a:r>
          </a:p>
        </p:txBody>
      </p:sp>
      <p:sp>
        <p:nvSpPr>
          <p:cNvPr id="27" name="26 Metin kutusu"/>
          <p:cNvSpPr txBox="1"/>
          <p:nvPr/>
        </p:nvSpPr>
        <p:spPr>
          <a:xfrm>
            <a:off x="4429125" y="4257675"/>
            <a:ext cx="1323975" cy="523220"/>
          </a:xfrm>
          <a:prstGeom prst="rect">
            <a:avLst/>
          </a:prstGeom>
          <a:noFill/>
        </p:spPr>
        <p:txBody>
          <a:bodyPr wrap="square" rtlCol="0">
            <a:spAutoFit/>
          </a:bodyPr>
          <a:lstStyle/>
          <a:p>
            <a:r>
              <a:rPr lang="tr-TR" sz="2800" b="1" dirty="0">
                <a:solidFill>
                  <a:schemeClr val="accent4">
                    <a:lumMod val="75000"/>
                  </a:schemeClr>
                </a:solidFill>
              </a:rPr>
              <a:t>% 17</a:t>
            </a:r>
          </a:p>
        </p:txBody>
      </p:sp>
      <p:sp>
        <p:nvSpPr>
          <p:cNvPr id="19" name="1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20" name="Group 3"/>
          <p:cNvGrpSpPr/>
          <p:nvPr/>
        </p:nvGrpSpPr>
        <p:grpSpPr>
          <a:xfrm>
            <a:off x="-135327" y="0"/>
            <a:ext cx="9144000" cy="1077218"/>
            <a:chOff x="-218536" y="-1046798"/>
            <a:chExt cx="12192000" cy="1436291"/>
          </a:xfrm>
        </p:grpSpPr>
        <p:sp>
          <p:nvSpPr>
            <p:cNvPr id="28"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9" name="Rectangle 5"/>
            <p:cNvSpPr/>
            <p:nvPr/>
          </p:nvSpPr>
          <p:spPr>
            <a:xfrm>
              <a:off x="324617" y="-3450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30" name="29 Resim" descr="11-interest-rates-6-600.jpg"/>
          <p:cNvPicPr>
            <a:picLocks noChangeAspect="1"/>
          </p:cNvPicPr>
          <p:nvPr/>
        </p:nvPicPr>
        <p:blipFill>
          <a:blip r:embed="rId2" cstate="print"/>
          <a:stretch>
            <a:fillRect/>
          </a:stretch>
        </p:blipFill>
        <p:spPr>
          <a:xfrm>
            <a:off x="5626101" y="2228851"/>
            <a:ext cx="3517899" cy="2638424"/>
          </a:xfrm>
          <a:prstGeom prst="rect">
            <a:avLst/>
          </a:prstGeom>
        </p:spPr>
      </p:pic>
      <p:grpSp>
        <p:nvGrpSpPr>
          <p:cNvPr id="31" name="30 Grup"/>
          <p:cNvGrpSpPr/>
          <p:nvPr/>
        </p:nvGrpSpPr>
        <p:grpSpPr>
          <a:xfrm>
            <a:off x="312965" y="2501913"/>
            <a:ext cx="2471057" cy="2468880"/>
            <a:chOff x="312965" y="2501913"/>
            <a:chExt cx="2471057" cy="2468880"/>
          </a:xfrm>
        </p:grpSpPr>
        <p:sp>
          <p:nvSpPr>
            <p:cNvPr id="7" name="Oval 6"/>
            <p:cNvSpPr/>
            <p:nvPr/>
          </p:nvSpPr>
          <p:spPr>
            <a:xfrm>
              <a:off x="312965" y="2501913"/>
              <a:ext cx="2471057" cy="24688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33430" y="2785705"/>
              <a:ext cx="1940350" cy="1661993"/>
            </a:xfrm>
            <a:prstGeom prst="rect">
              <a:avLst/>
            </a:prstGeom>
            <a:noFill/>
          </p:spPr>
          <p:txBody>
            <a:bodyPr wrap="square" rtlCol="0">
              <a:spAutoFit/>
            </a:bodyPr>
            <a:lstStyle/>
            <a:p>
              <a:pPr algn="ctr"/>
              <a:r>
                <a:rPr lang="tr-TR" sz="5400" dirty="0">
                  <a:solidFill>
                    <a:schemeClr val="accent2"/>
                  </a:solidFill>
                  <a:latin typeface="Bebas Neue" panose="020B0606020202050201" pitchFamily="34" charset="0"/>
                </a:rPr>
                <a:t>TYT</a:t>
              </a:r>
              <a:r>
                <a:rPr lang="en-US" sz="5400" dirty="0">
                  <a:solidFill>
                    <a:schemeClr val="bg1"/>
                  </a:solidFill>
                  <a:latin typeface="Bebas Neue" panose="020B0606020202050201" pitchFamily="34" charset="0"/>
                </a:rPr>
                <a:t> </a:t>
              </a:r>
            </a:p>
            <a:p>
              <a:pPr algn="ctr"/>
              <a:r>
                <a:rPr lang="tr-TR" sz="2400" dirty="0">
                  <a:solidFill>
                    <a:schemeClr val="bg1"/>
                  </a:solidFill>
                  <a:latin typeface="Bebas Neue" panose="020B0606020202050201" pitchFamily="34" charset="0"/>
                </a:rPr>
                <a:t>TEMEL YETERLİLİK TESTİ</a:t>
              </a:r>
              <a:endParaRPr lang="en-US" sz="2400" dirty="0">
                <a:solidFill>
                  <a:schemeClr val="bg1"/>
                </a:solidFill>
                <a:latin typeface="Bebas Neue" panose="020B0606020202050201" pitchFamily="34" charset="0"/>
              </a:endParaRPr>
            </a:p>
          </p:txBody>
        </p:sp>
      </p:grpSp>
      <p:sp>
        <p:nvSpPr>
          <p:cNvPr id="36" name="35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37" name="36 Slayt Numarası Yer Tutucusu"/>
          <p:cNvSpPr>
            <a:spLocks noGrp="1"/>
          </p:cNvSpPr>
          <p:nvPr>
            <p:ph type="sldNum" sz="quarter" idx="12"/>
          </p:nvPr>
        </p:nvSpPr>
        <p:spPr/>
        <p:txBody>
          <a:bodyPr/>
          <a:lstStyle/>
          <a:p>
            <a:fld id="{2F0443AE-4F20-4B40-B91B-135E9B6A23DD}" type="slidenum">
              <a:rPr lang="en-US" smtClean="0"/>
              <a:pPr/>
              <a:t>12</a:t>
            </a:fld>
            <a:endParaRPr lang="en-US"/>
          </a:p>
        </p:txBody>
      </p:sp>
    </p:spTree>
    <p:extLst>
      <p:ext uri="{BB962C8B-B14F-4D97-AF65-F5344CB8AC3E}">
        <p14:creationId xmlns:p14="http://schemas.microsoft.com/office/powerpoint/2010/main" val="15154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edge">
                                      <p:cBhvr>
                                        <p:cTn id="15" dur="2000"/>
                                        <p:tgtEl>
                                          <p:spTgt spid="30"/>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80">
                                          <p:stCondLst>
                                            <p:cond delay="0"/>
                                          </p:stCondLst>
                                        </p:cTn>
                                        <p:tgtEl>
                                          <p:spTgt spid="31"/>
                                        </p:tgtEl>
                                      </p:cBhvr>
                                    </p:animEffect>
                                    <p:anim calcmode="lin" valueType="num">
                                      <p:cBhvr>
                                        <p:cTn id="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5" dur="26">
                                          <p:stCondLst>
                                            <p:cond delay="650"/>
                                          </p:stCondLst>
                                        </p:cTn>
                                        <p:tgtEl>
                                          <p:spTgt spid="31"/>
                                        </p:tgtEl>
                                      </p:cBhvr>
                                      <p:to x="100000" y="60000"/>
                                    </p:animScale>
                                    <p:animScale>
                                      <p:cBhvr>
                                        <p:cTn id="26" dur="166" decel="50000">
                                          <p:stCondLst>
                                            <p:cond delay="676"/>
                                          </p:stCondLst>
                                        </p:cTn>
                                        <p:tgtEl>
                                          <p:spTgt spid="31"/>
                                        </p:tgtEl>
                                      </p:cBhvr>
                                      <p:to x="100000" y="100000"/>
                                    </p:animScale>
                                    <p:animScale>
                                      <p:cBhvr>
                                        <p:cTn id="27" dur="26">
                                          <p:stCondLst>
                                            <p:cond delay="1312"/>
                                          </p:stCondLst>
                                        </p:cTn>
                                        <p:tgtEl>
                                          <p:spTgt spid="31"/>
                                        </p:tgtEl>
                                      </p:cBhvr>
                                      <p:to x="100000" y="80000"/>
                                    </p:animScale>
                                    <p:animScale>
                                      <p:cBhvr>
                                        <p:cTn id="28" dur="166" decel="50000">
                                          <p:stCondLst>
                                            <p:cond delay="1338"/>
                                          </p:stCondLst>
                                        </p:cTn>
                                        <p:tgtEl>
                                          <p:spTgt spid="31"/>
                                        </p:tgtEl>
                                      </p:cBhvr>
                                      <p:to x="100000" y="100000"/>
                                    </p:animScale>
                                    <p:animScale>
                                      <p:cBhvr>
                                        <p:cTn id="29" dur="26">
                                          <p:stCondLst>
                                            <p:cond delay="1642"/>
                                          </p:stCondLst>
                                        </p:cTn>
                                        <p:tgtEl>
                                          <p:spTgt spid="31"/>
                                        </p:tgtEl>
                                      </p:cBhvr>
                                      <p:to x="100000" y="90000"/>
                                    </p:animScale>
                                    <p:animScale>
                                      <p:cBhvr>
                                        <p:cTn id="30" dur="166" decel="50000">
                                          <p:stCondLst>
                                            <p:cond delay="1668"/>
                                          </p:stCondLst>
                                        </p:cTn>
                                        <p:tgtEl>
                                          <p:spTgt spid="31"/>
                                        </p:tgtEl>
                                      </p:cBhvr>
                                      <p:to x="100000" y="100000"/>
                                    </p:animScale>
                                    <p:animScale>
                                      <p:cBhvr>
                                        <p:cTn id="31" dur="26">
                                          <p:stCondLst>
                                            <p:cond delay="1808"/>
                                          </p:stCondLst>
                                        </p:cTn>
                                        <p:tgtEl>
                                          <p:spTgt spid="31"/>
                                        </p:tgtEl>
                                      </p:cBhvr>
                                      <p:to x="100000" y="95000"/>
                                    </p:animScale>
                                    <p:animScale>
                                      <p:cBhvr>
                                        <p:cTn id="32" dur="166" decel="50000">
                                          <p:stCondLst>
                                            <p:cond delay="1834"/>
                                          </p:stCondLst>
                                        </p:cTn>
                                        <p:tgtEl>
                                          <p:spTgt spid="31"/>
                                        </p:tgtEl>
                                      </p:cBhvr>
                                      <p:to x="100000" y="100000"/>
                                    </p:animScale>
                                  </p:childTnLst>
                                </p:cTn>
                              </p:par>
                            </p:childTnLst>
                          </p:cTn>
                        </p:par>
                        <p:par>
                          <p:cTn id="33" fill="hold">
                            <p:stCondLst>
                              <p:cond delay="5000"/>
                            </p:stCondLst>
                            <p:childTnLst>
                              <p:par>
                                <p:cTn id="34" presetID="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0-#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39" presetClass="entr" presetSubtype="0" accel="10000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8500"/>
                            </p:stCondLst>
                            <p:childTnLst>
                              <p:par>
                                <p:cTn id="75" presetID="39" presetClass="entr" presetSubtype="0" accel="10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8264" y="928407"/>
            <a:ext cx="7886700" cy="1325563"/>
          </a:xfrm>
        </p:spPr>
        <p:txBody>
          <a:bodyPr>
            <a:noAutofit/>
          </a:bodyPr>
          <a:lstStyle/>
          <a:p>
            <a:r>
              <a:rPr lang="tr-TR" sz="3200" b="1" dirty="0">
                <a:solidFill>
                  <a:srgbClr val="C00000"/>
                </a:solidFill>
              </a:rPr>
              <a:t>TYT PUANI İLE MSÜ ve POLİS MESLEK </a:t>
            </a:r>
            <a:br>
              <a:rPr lang="tr-TR" sz="3200" b="1" dirty="0">
                <a:solidFill>
                  <a:srgbClr val="C00000"/>
                </a:solidFill>
              </a:rPr>
            </a:br>
            <a:r>
              <a:rPr lang="tr-TR" sz="3200" b="1" dirty="0">
                <a:solidFill>
                  <a:srgbClr val="C00000"/>
                </a:solidFill>
              </a:rPr>
              <a:t>YÜKSEKOKULU ÖN BAŞVURULARI</a:t>
            </a:r>
          </a:p>
        </p:txBody>
      </p:sp>
      <p:sp>
        <p:nvSpPr>
          <p:cNvPr id="3" name="İçerik Yer Tutucusu 2"/>
          <p:cNvSpPr>
            <a:spLocks noGrp="1"/>
          </p:cNvSpPr>
          <p:nvPr>
            <p:ph idx="1"/>
          </p:nvPr>
        </p:nvSpPr>
        <p:spPr>
          <a:xfrm>
            <a:off x="321873" y="2197553"/>
            <a:ext cx="8229600" cy="4525963"/>
          </a:xfrm>
        </p:spPr>
        <p:txBody>
          <a:bodyPr>
            <a:normAutofit lnSpcReduction="10000"/>
          </a:bodyPr>
          <a:lstStyle/>
          <a:p>
            <a:pPr>
              <a:buFont typeface="Arial" charset="0"/>
              <a:buChar char="•"/>
            </a:pPr>
            <a:r>
              <a:rPr lang="tr-TR" sz="2600" dirty="0"/>
              <a:t>Astsubay Meslek Yüksekokulu seçim aşamasında kullanılacaktır. </a:t>
            </a:r>
          </a:p>
          <a:p>
            <a:pPr>
              <a:buFont typeface="Arial" charset="0"/>
              <a:buChar char="•"/>
            </a:pPr>
            <a:endParaRPr lang="tr-TR" sz="2600" dirty="0"/>
          </a:p>
          <a:p>
            <a:pPr>
              <a:buFont typeface="Arial" charset="0"/>
              <a:buChar char="•"/>
            </a:pPr>
            <a:r>
              <a:rPr lang="tr-TR" sz="2600" b="1" dirty="0">
                <a:solidFill>
                  <a:srgbClr val="FF0000"/>
                </a:solidFill>
              </a:rPr>
              <a:t>***Subaylık ve Astsubaylık ön başvuruları için adayların  Milli Savunma üniversitesi Sınavını (MSÜ) takip etmeleri gerekmektedir. ***</a:t>
            </a:r>
          </a:p>
          <a:p>
            <a:pPr>
              <a:buFont typeface="Arial" charset="0"/>
              <a:buChar char="•"/>
            </a:pPr>
            <a:endParaRPr lang="tr-TR" sz="2400" dirty="0"/>
          </a:p>
          <a:p>
            <a:r>
              <a:rPr lang="tr-TR" sz="2600" dirty="0"/>
              <a:t> PMO için </a:t>
            </a:r>
            <a:r>
              <a:rPr lang="tr-TR" sz="2400" dirty="0"/>
              <a:t>ÖSYM tarafından yapılacak olan üniversiteye giriş sınavından istenilen puanı almış olmak, Polis Akademisi Başkanlığınca yapılan Aday Değerlendirme ve Seçme Sınavında ve ÖSYM Başkanlığı tarafından yapılacak PMYO Sınavında başarılı olmak şartları aranmaktadır.</a:t>
            </a:r>
          </a:p>
        </p:txBody>
      </p:sp>
      <p:sp>
        <p:nvSpPr>
          <p:cNvPr id="6" name="Rectangle 5">
            <a:extLst>
              <a:ext uri="{FF2B5EF4-FFF2-40B4-BE49-F238E27FC236}">
                <a16:creationId xmlns="" xmlns:a16="http://schemas.microsoft.com/office/drawing/2014/main" id="{EE552DDE-4448-46A6-A719-E28F59D765E8}"/>
              </a:ext>
            </a:extLst>
          </p:cNvPr>
          <p:cNvSpPr/>
          <p:nvPr/>
        </p:nvSpPr>
        <p:spPr>
          <a:xfrm>
            <a:off x="272038" y="526290"/>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7" name="Group 3">
            <a:extLst>
              <a:ext uri="{FF2B5EF4-FFF2-40B4-BE49-F238E27FC236}">
                <a16:creationId xmlns="" xmlns:a16="http://schemas.microsoft.com/office/drawing/2014/main" id="{0D02BC23-406D-4308-AC28-C1377D18EEF4}"/>
              </a:ext>
            </a:extLst>
          </p:cNvPr>
          <p:cNvGrpSpPr/>
          <p:nvPr/>
        </p:nvGrpSpPr>
        <p:grpSpPr>
          <a:xfrm>
            <a:off x="0" y="-12319"/>
            <a:ext cx="9144000" cy="1077218"/>
            <a:chOff x="-218536" y="-1046798"/>
            <a:chExt cx="12192000" cy="1436291"/>
          </a:xfrm>
        </p:grpSpPr>
        <p:sp>
          <p:nvSpPr>
            <p:cNvPr id="8" name="TextBox 4">
              <a:extLst>
                <a:ext uri="{FF2B5EF4-FFF2-40B4-BE49-F238E27FC236}">
                  <a16:creationId xmlns="" xmlns:a16="http://schemas.microsoft.com/office/drawing/2014/main" id="{59ECDAE5-746C-4FC8-8767-76B4D11AF0E8}"/>
                </a:ext>
              </a:extLst>
            </p:cNvPr>
            <p:cNvSpPr txBox="1"/>
            <p:nvPr/>
          </p:nvSpPr>
          <p:spPr>
            <a:xfrm>
              <a:off x="-218536" y="-1046798"/>
              <a:ext cx="12192000" cy="14362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9" name="Rectangle 5">
              <a:extLst>
                <a:ext uri="{FF2B5EF4-FFF2-40B4-BE49-F238E27FC236}">
                  <a16:creationId xmlns="" xmlns:a16="http://schemas.microsoft.com/office/drawing/2014/main" id="{A41A16B8-481C-4461-B278-2921B0C51142}"/>
                </a:ext>
              </a:extLst>
            </p:cNvPr>
            <p:cNvSpPr/>
            <p:nvPr/>
          </p:nvSpPr>
          <p:spPr>
            <a:xfrm>
              <a:off x="324617" y="-345078"/>
              <a:ext cx="10944665" cy="615553"/>
            </a:xfrm>
            <a:prstGeom prst="rect">
              <a:avLst/>
            </a:prstGeom>
          </p:spPr>
          <p:txBody>
            <a:bodyPr wrap="square">
              <a:spAutoFit/>
            </a:bodyPr>
            <a:lstStyle/>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336160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4825672"/>
              </p:ext>
            </p:extLst>
          </p:nvPr>
        </p:nvGraphicFramePr>
        <p:xfrm>
          <a:off x="-592308" y="1654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569998" y="1141502"/>
            <a:ext cx="2070332" cy="461665"/>
          </a:xfrm>
          <a:prstGeom prst="rect">
            <a:avLst/>
          </a:prstGeom>
          <a:noFill/>
        </p:spPr>
        <p:txBody>
          <a:bodyPr wrap="square" rtlCol="0">
            <a:spAutoFit/>
          </a:bodyPr>
          <a:lstStyle/>
          <a:p>
            <a:r>
              <a:rPr lang="tr-TR" sz="2400" dirty="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53" name="52 Grup"/>
          <p:cNvGrpSpPr/>
          <p:nvPr/>
        </p:nvGrpSpPr>
        <p:grpSpPr>
          <a:xfrm>
            <a:off x="4670330" y="2717837"/>
            <a:ext cx="4473669" cy="1254088"/>
            <a:chOff x="4670330" y="2717837"/>
            <a:chExt cx="4473669" cy="1254088"/>
          </a:xfrm>
        </p:grpSpPr>
        <p:sp>
          <p:nvSpPr>
            <p:cNvPr id="4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400" b="1" dirty="0">
                  <a:solidFill>
                    <a:srgbClr val="FF0000"/>
                  </a:solidFill>
                </a:rPr>
                <a:t> </a:t>
              </a:r>
              <a:r>
                <a:rPr lang="tr-TR" sz="1400" b="1" dirty="0">
                  <a:solidFill>
                    <a:schemeClr val="bg1"/>
                  </a:solidFill>
                </a:rPr>
                <a:t>Fen Bilimleri Testi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2" name="46 Grup"/>
            <p:cNvGrpSpPr/>
            <p:nvPr/>
          </p:nvGrpSpPr>
          <p:grpSpPr>
            <a:xfrm>
              <a:off x="4670330" y="2717837"/>
              <a:ext cx="4216495" cy="1062990"/>
              <a:chOff x="4670330" y="2279687"/>
              <a:chExt cx="4216495" cy="1062990"/>
            </a:xfrm>
          </p:grpSpPr>
          <p:sp>
            <p:nvSpPr>
              <p:cNvPr id="21" name="TextBox 20"/>
              <p:cNvSpPr txBox="1"/>
              <p:nvPr/>
            </p:nvSpPr>
            <p:spPr>
              <a:xfrm>
                <a:off x="5193877" y="2279687"/>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864671" y="2283279"/>
            <a:ext cx="1171154" cy="954107"/>
          </a:xfrm>
          <a:prstGeom prst="rect">
            <a:avLst/>
          </a:prstGeom>
          <a:noFill/>
        </p:spPr>
        <p:txBody>
          <a:bodyPr wrap="none" rtlCol="0">
            <a:spAutoFit/>
          </a:bodyPr>
          <a:lstStyle/>
          <a:p>
            <a:pPr algn="ctr"/>
            <a:r>
              <a:rPr lang="tr-TR" sz="2800" b="1" dirty="0"/>
              <a:t>SÖZEL </a:t>
            </a:r>
          </a:p>
          <a:p>
            <a:pPr algn="ctr"/>
            <a:r>
              <a:rPr lang="tr-TR" sz="2800" b="1" dirty="0"/>
              <a:t>PUAN</a:t>
            </a:r>
          </a:p>
        </p:txBody>
      </p:sp>
      <p:sp>
        <p:nvSpPr>
          <p:cNvPr id="37" name="36 Metin kutusu"/>
          <p:cNvSpPr txBox="1"/>
          <p:nvPr/>
        </p:nvSpPr>
        <p:spPr>
          <a:xfrm>
            <a:off x="2667493" y="2276600"/>
            <a:ext cx="1438664" cy="954107"/>
          </a:xfrm>
          <a:prstGeom prst="rect">
            <a:avLst/>
          </a:prstGeom>
          <a:noFill/>
        </p:spPr>
        <p:txBody>
          <a:bodyPr wrap="none" rtlCol="0">
            <a:spAutoFit/>
          </a:bodyPr>
          <a:lstStyle/>
          <a:p>
            <a:pPr algn="ctr"/>
            <a:r>
              <a:rPr lang="tr-TR" sz="2800" b="1" dirty="0"/>
              <a:t>SAYISAL </a:t>
            </a:r>
          </a:p>
          <a:p>
            <a:pPr algn="ctr"/>
            <a:r>
              <a:rPr lang="tr-TR" sz="2800" b="1" dirty="0"/>
              <a:t>PUAN</a:t>
            </a:r>
          </a:p>
        </p:txBody>
      </p:sp>
      <p:sp>
        <p:nvSpPr>
          <p:cNvPr id="38" name="37 Metin kutusu"/>
          <p:cNvSpPr txBox="1"/>
          <p:nvPr/>
        </p:nvSpPr>
        <p:spPr>
          <a:xfrm>
            <a:off x="682335" y="4210175"/>
            <a:ext cx="1438664" cy="954107"/>
          </a:xfrm>
          <a:prstGeom prst="rect">
            <a:avLst/>
          </a:prstGeom>
          <a:noFill/>
        </p:spPr>
        <p:txBody>
          <a:bodyPr wrap="square" rtlCol="0">
            <a:spAutoFit/>
          </a:bodyPr>
          <a:lstStyle/>
          <a:p>
            <a:pPr algn="ctr"/>
            <a:r>
              <a:rPr lang="tr-TR" sz="2800" b="1" dirty="0"/>
              <a:t>EŞİT AĞIRLIK </a:t>
            </a:r>
          </a:p>
        </p:txBody>
      </p:sp>
      <p:sp>
        <p:nvSpPr>
          <p:cNvPr id="39" name="38 Metin kutusu"/>
          <p:cNvSpPr txBox="1"/>
          <p:nvPr/>
        </p:nvSpPr>
        <p:spPr>
          <a:xfrm>
            <a:off x="2804630" y="4157850"/>
            <a:ext cx="1151277" cy="954107"/>
          </a:xfrm>
          <a:prstGeom prst="rect">
            <a:avLst/>
          </a:prstGeom>
          <a:noFill/>
        </p:spPr>
        <p:txBody>
          <a:bodyPr wrap="none" rtlCol="0">
            <a:spAutoFit/>
          </a:bodyPr>
          <a:lstStyle/>
          <a:p>
            <a:pPr algn="ctr"/>
            <a:r>
              <a:rPr lang="tr-TR" sz="2800" b="1" dirty="0"/>
              <a:t>DİL </a:t>
            </a:r>
          </a:p>
          <a:p>
            <a:pPr algn="ctr"/>
            <a:r>
              <a:rPr lang="tr-TR" sz="2800" b="1" dirty="0"/>
              <a:t>PUANI</a:t>
            </a:r>
          </a:p>
        </p:txBody>
      </p:sp>
      <p:grpSp>
        <p:nvGrpSpPr>
          <p:cNvPr id="52" name="51 Grup"/>
          <p:cNvGrpSpPr/>
          <p:nvPr/>
        </p:nvGrpSpPr>
        <p:grpSpPr>
          <a:xfrm>
            <a:off x="4613180" y="1271945"/>
            <a:ext cx="4540345" cy="1254552"/>
            <a:chOff x="4613180" y="1271945"/>
            <a:chExt cx="4540345" cy="1254552"/>
          </a:xfrm>
        </p:grpSpPr>
        <p:sp>
          <p:nvSpPr>
            <p:cNvPr id="46"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50 Grup"/>
            <p:cNvGrpSpPr/>
            <p:nvPr/>
          </p:nvGrpSpPr>
          <p:grpSpPr>
            <a:xfrm>
              <a:off x="4613180" y="1271945"/>
              <a:ext cx="4416520" cy="1254552"/>
              <a:chOff x="4613180" y="1271945"/>
              <a:chExt cx="4416520" cy="1254552"/>
            </a:xfrm>
          </p:grpSpPr>
          <p:sp>
            <p:nvSpPr>
              <p:cNvPr id="16" name="Rectangle 15"/>
              <p:cNvSpPr/>
              <p:nvPr/>
            </p:nvSpPr>
            <p:spPr>
              <a:xfrm>
                <a:off x="5248276" y="1603167"/>
                <a:ext cx="3781424" cy="923330"/>
              </a:xfrm>
              <a:prstGeom prst="rect">
                <a:avLst/>
              </a:prstGeom>
            </p:spPr>
            <p:txBody>
              <a:bodyPr wrap="square">
                <a:spAutoFit/>
              </a:bodyPr>
              <a:lstStyle/>
              <a:p>
                <a:r>
                  <a:rPr lang="tr-TR" sz="1400" b="1" dirty="0">
                    <a:solidFill>
                      <a:schemeClr val="bg1"/>
                    </a:solidFill>
                  </a:rPr>
                  <a:t>Temel Yeterlilik Testi </a:t>
                </a:r>
                <a:r>
                  <a:rPr lang="tr-TR" b="1" dirty="0">
                    <a:solidFill>
                      <a:srgbClr val="FFFF00"/>
                    </a:solidFill>
                  </a:rPr>
                  <a:t>%40</a:t>
                </a:r>
                <a:r>
                  <a:rPr lang="tr-TR" sz="1050" b="1" dirty="0">
                    <a:solidFill>
                      <a:srgbClr val="FFFF00"/>
                    </a:solidFill>
                  </a:rPr>
                  <a:t> </a:t>
                </a:r>
                <a:endParaRPr lang="tr-TR" sz="1000" b="1" dirty="0">
                  <a:solidFill>
                    <a:srgbClr val="FFFF00"/>
                  </a:solidFill>
                </a:endParaRPr>
              </a:p>
              <a:p>
                <a:r>
                  <a:rPr lang="tr-TR" sz="1300" b="1" dirty="0">
                    <a:solidFill>
                      <a:schemeClr val="bg1"/>
                    </a:solidFill>
                  </a:rPr>
                  <a:t>Türk Dili ve Edebiyatı – Sosyal Bilimler-1 Testi </a:t>
                </a:r>
                <a:r>
                  <a:rPr lang="tr-TR" b="1" dirty="0">
                    <a:solidFill>
                      <a:srgbClr val="FFFF00"/>
                    </a:solidFill>
                  </a:rPr>
                  <a:t>% 30</a:t>
                </a:r>
                <a:endParaRPr lang="tr-TR" sz="1600" b="1" dirty="0">
                  <a:solidFill>
                    <a:srgbClr val="FFFF00"/>
                  </a:solidFill>
                </a:endParaRPr>
              </a:p>
              <a:p>
                <a:r>
                  <a:rPr lang="tr-TR" sz="1200" b="1" dirty="0">
                    <a:solidFill>
                      <a:srgbClr val="FF0000"/>
                    </a:solidFill>
                  </a:rPr>
                  <a:t> </a:t>
                </a:r>
                <a:r>
                  <a:rPr lang="tr-TR" sz="1300" b="1" dirty="0">
                    <a:solidFill>
                      <a:schemeClr val="bg1"/>
                    </a:solidFill>
                  </a:rPr>
                  <a:t>Sosyal Bilimler-2 Testi </a:t>
                </a:r>
                <a:r>
                  <a:rPr lang="tr-TR" b="1" dirty="0">
                    <a:solidFill>
                      <a:srgbClr val="FFFF00"/>
                    </a:solidFill>
                  </a:rPr>
                  <a:t>%30</a:t>
                </a:r>
                <a:endParaRPr lang="en-US" sz="1000" b="1" dirty="0">
                  <a:solidFill>
                    <a:srgbClr val="FFFF00"/>
                  </a:solidFill>
                </a:endParaRPr>
              </a:p>
            </p:txBody>
          </p:sp>
          <p:sp>
            <p:nvSpPr>
              <p:cNvPr id="17" name="TextBox 16"/>
              <p:cNvSpPr txBox="1"/>
              <p:nvPr/>
            </p:nvSpPr>
            <p:spPr>
              <a:xfrm>
                <a:off x="5136727" y="1271945"/>
                <a:ext cx="3692948" cy="369332"/>
              </a:xfrm>
              <a:prstGeom prst="rect">
                <a:avLst/>
              </a:prstGeom>
              <a:noFill/>
            </p:spPr>
            <p:txBody>
              <a:bodyPr wrap="square" rtlCol="0">
                <a:spAutoFit/>
              </a:bodyPr>
              <a:lstStyle/>
              <a:p>
                <a:r>
                  <a:rPr lang="tr-TR" dirty="0">
                    <a:solidFill>
                      <a:schemeClr val="tx2">
                        <a:lumMod val="50000"/>
                      </a:schemeClr>
                    </a:solidFill>
                    <a:latin typeface="Bebas Neue" panose="020B0606020202050201" pitchFamily="34" charset="0"/>
                  </a:rPr>
                  <a:t>Sözel </a:t>
                </a:r>
                <a:r>
                  <a:rPr lang="tr-TR" dirty="0" err="1">
                    <a:solidFill>
                      <a:schemeClr val="tx2">
                        <a:lumMod val="50000"/>
                      </a:schemeClr>
                    </a:solidFill>
                    <a:latin typeface="Bebas Neue" panose="020B0606020202050201" pitchFamily="34" charset="0"/>
                  </a:rPr>
                  <a:t>PUan</a:t>
                </a:r>
                <a:endParaRPr lang="en-US" dirty="0">
                  <a:solidFill>
                    <a:schemeClr val="tx2">
                      <a:lumMod val="50000"/>
                    </a:schemeClr>
                  </a:solidFill>
                  <a:latin typeface="Bebas Neue" panose="020B0606020202050201" pitchFamily="34" charset="0"/>
                </a:endParaRPr>
              </a:p>
            </p:txBody>
          </p:sp>
          <p:grpSp>
            <p:nvGrpSpPr>
              <p:cNvPr id="4"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55" name="54 Grup"/>
          <p:cNvGrpSpPr/>
          <p:nvPr/>
        </p:nvGrpSpPr>
        <p:grpSpPr>
          <a:xfrm>
            <a:off x="4698905" y="4116494"/>
            <a:ext cx="4445095" cy="1284181"/>
            <a:chOff x="4698905" y="4116494"/>
            <a:chExt cx="4445095" cy="1284181"/>
          </a:xfrm>
        </p:grpSpPr>
        <p:sp>
          <p:nvSpPr>
            <p:cNvPr id="48"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Matematik Testi </a:t>
              </a:r>
              <a:r>
                <a:rPr lang="tr-TR" sz="1600" b="1" dirty="0">
                  <a:solidFill>
                    <a:schemeClr val="tx1">
                      <a:lumMod val="95000"/>
                      <a:lumOff val="5000"/>
                    </a:schemeClr>
                  </a:solidFill>
                </a:rPr>
                <a:t>% 30</a:t>
              </a:r>
              <a:endParaRPr lang="tr-TR" sz="1400" b="1" dirty="0">
                <a:solidFill>
                  <a:schemeClr val="tx1">
                    <a:lumMod val="95000"/>
                    <a:lumOff val="5000"/>
                  </a:schemeClr>
                </a:solidFill>
              </a:endParaRPr>
            </a:p>
            <a:p>
              <a:r>
                <a:rPr lang="tr-TR" sz="1300" b="1" dirty="0">
                  <a:solidFill>
                    <a:schemeClr val="bg1"/>
                  </a:solidFill>
                </a:rPr>
                <a:t>Türk Dili ve Edebiyatı – Sosyal Bilimler-1 Testi </a:t>
              </a:r>
              <a:r>
                <a:rPr lang="tr-TR" sz="1400" b="1" dirty="0">
                  <a:solidFill>
                    <a:schemeClr val="bg1"/>
                  </a:solidFill>
                </a:rPr>
                <a:t> </a:t>
              </a:r>
              <a:r>
                <a:rPr lang="tr-TR" sz="1600" b="1" dirty="0">
                  <a:solidFill>
                    <a:schemeClr val="tx1">
                      <a:lumMod val="95000"/>
                      <a:lumOff val="5000"/>
                    </a:schemeClr>
                  </a:solidFill>
                </a:rPr>
                <a:t>%30</a:t>
              </a:r>
              <a:endParaRPr lang="en-US" sz="1400" b="1" dirty="0">
                <a:solidFill>
                  <a:schemeClr val="tx1">
                    <a:lumMod val="95000"/>
                    <a:lumOff val="5000"/>
                  </a:schemeClr>
                </a:solidFill>
              </a:endParaRPr>
            </a:p>
            <a:p>
              <a:pPr algn="ctr"/>
              <a:endParaRPr lang="tr-TR" dirty="0"/>
            </a:p>
          </p:txBody>
        </p:sp>
        <p:grpSp>
          <p:nvGrpSpPr>
            <p:cNvPr id="5" name="47 Grup"/>
            <p:cNvGrpSpPr/>
            <p:nvPr/>
          </p:nvGrpSpPr>
          <p:grpSpPr>
            <a:xfrm>
              <a:off x="4698905" y="4116494"/>
              <a:ext cx="4254595" cy="1005840"/>
              <a:chOff x="4698905" y="3440219"/>
              <a:chExt cx="4254595" cy="1005840"/>
            </a:xfrm>
          </p:grpSpPr>
          <p:sp>
            <p:nvSpPr>
              <p:cNvPr id="24" name="TextBox 23"/>
              <p:cNvSpPr txBox="1"/>
              <p:nvPr/>
            </p:nvSpPr>
            <p:spPr>
              <a:xfrm>
                <a:off x="5260552" y="3440219"/>
                <a:ext cx="3692948" cy="369332"/>
              </a:xfrm>
              <a:prstGeom prst="rect">
                <a:avLst/>
              </a:prstGeom>
              <a:noFill/>
            </p:spPr>
            <p:txBody>
              <a:bodyPr wrap="square" rtlCol="0">
                <a:spAutoFit/>
              </a:bodyPr>
              <a:lstStyle/>
              <a:p>
                <a:r>
                  <a:rPr lang="tr-TR" dirty="0" err="1">
                    <a:solidFill>
                      <a:schemeClr val="tx2">
                        <a:lumMod val="50000"/>
                      </a:schemeClr>
                    </a:solidFill>
                    <a:latin typeface="Bebas Neue" panose="020B0606020202050201" pitchFamily="34" charset="0"/>
                  </a:rPr>
                  <a:t>Eşİt</a:t>
                </a:r>
                <a:r>
                  <a:rPr lang="tr-TR" dirty="0">
                    <a:solidFill>
                      <a:schemeClr val="tx2">
                        <a:lumMod val="50000"/>
                      </a:schemeClr>
                    </a:solidFill>
                    <a:latin typeface="Bebas Neue" panose="020B0606020202050201" pitchFamily="34" charset="0"/>
                  </a:rPr>
                  <a:t> ağırlık</a:t>
                </a:r>
                <a:endParaRPr lang="en-US" dirty="0">
                  <a:solidFill>
                    <a:schemeClr val="tx2">
                      <a:lumMod val="50000"/>
                    </a:schemeClr>
                  </a:solidFill>
                  <a:latin typeface="Bebas Neue" panose="020B0606020202050201" pitchFamily="34" charset="0"/>
                </a:endParaRPr>
              </a:p>
            </p:txBody>
          </p:sp>
          <p:grpSp>
            <p:nvGrpSpPr>
              <p:cNvPr id="6"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54" name="53 Grup"/>
          <p:cNvGrpSpPr/>
          <p:nvPr/>
        </p:nvGrpSpPr>
        <p:grpSpPr>
          <a:xfrm>
            <a:off x="4670330" y="5455764"/>
            <a:ext cx="4473670" cy="1087912"/>
            <a:chOff x="4670330" y="5455764"/>
            <a:chExt cx="4473670" cy="1087912"/>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a:solidFill>
                  <a:schemeClr val="bg1"/>
                </a:solidFill>
              </a:endParaRPr>
            </a:p>
            <a:p>
              <a:r>
                <a:rPr lang="tr-TR" sz="1400" b="1" dirty="0">
                  <a:solidFill>
                    <a:schemeClr val="bg1"/>
                  </a:solidFill>
                </a:rPr>
                <a:t>Temel Yeterlilik Testi </a:t>
              </a:r>
              <a:r>
                <a:rPr lang="tr-TR" b="1" dirty="0">
                  <a:solidFill>
                    <a:schemeClr val="tx1">
                      <a:lumMod val="95000"/>
                      <a:lumOff val="5000"/>
                    </a:schemeClr>
                  </a:solidFill>
                </a:rPr>
                <a:t>%40 </a:t>
              </a:r>
              <a:endParaRPr lang="tr-TR" sz="1400" b="1" dirty="0">
                <a:solidFill>
                  <a:schemeClr val="tx1">
                    <a:lumMod val="95000"/>
                    <a:lumOff val="5000"/>
                  </a:schemeClr>
                </a:solidFill>
              </a:endParaRPr>
            </a:p>
            <a:p>
              <a:r>
                <a:rPr lang="tr-TR" sz="1400" b="1" dirty="0">
                  <a:solidFill>
                    <a:schemeClr val="bg1"/>
                  </a:solidFill>
                </a:rPr>
                <a:t>Yabancı Dil Testi </a:t>
              </a:r>
              <a:r>
                <a:rPr lang="tr-TR" sz="1600" b="1" dirty="0">
                  <a:solidFill>
                    <a:schemeClr val="tx1">
                      <a:lumMod val="95000"/>
                      <a:lumOff val="5000"/>
                    </a:schemeClr>
                  </a:solidFill>
                </a:rPr>
                <a:t>% 60</a:t>
              </a:r>
              <a:endParaRPr lang="tr-TR" sz="1400" b="1" dirty="0">
                <a:solidFill>
                  <a:schemeClr val="tx1">
                    <a:lumMod val="95000"/>
                    <a:lumOff val="5000"/>
                  </a:schemeClr>
                </a:solidFill>
              </a:endParaRPr>
            </a:p>
            <a:p>
              <a:pPr algn="ctr"/>
              <a:endParaRPr lang="tr-TR" dirty="0"/>
            </a:p>
          </p:txBody>
        </p:sp>
        <p:grpSp>
          <p:nvGrpSpPr>
            <p:cNvPr id="8" name="48 Grup"/>
            <p:cNvGrpSpPr/>
            <p:nvPr/>
          </p:nvGrpSpPr>
          <p:grpSpPr>
            <a:xfrm>
              <a:off x="4670330" y="5455764"/>
              <a:ext cx="4245070" cy="834390"/>
              <a:chOff x="4670330" y="4655664"/>
              <a:chExt cx="4245070" cy="834390"/>
            </a:xfrm>
          </p:grpSpPr>
          <p:sp>
            <p:nvSpPr>
              <p:cNvPr id="27" name="TextBox 26"/>
              <p:cNvSpPr txBox="1"/>
              <p:nvPr/>
            </p:nvSpPr>
            <p:spPr>
              <a:xfrm>
                <a:off x="5222452" y="4655664"/>
                <a:ext cx="3692948" cy="369332"/>
              </a:xfrm>
              <a:prstGeom prst="rect">
                <a:avLst/>
              </a:prstGeom>
              <a:noFill/>
            </p:spPr>
            <p:txBody>
              <a:bodyPr wrap="square" rtlCol="0">
                <a:spAutoFit/>
              </a:bodyPr>
              <a:lstStyle/>
              <a:p>
                <a:r>
                  <a:rPr lang="tr-TR" dirty="0" err="1">
                    <a:solidFill>
                      <a:schemeClr val="tx2">
                        <a:lumMod val="50000"/>
                      </a:schemeClr>
                    </a:solidFill>
                    <a:latin typeface="Bebas Neue" panose="020B0606020202050201" pitchFamily="34" charset="0"/>
                  </a:rPr>
                  <a:t>Dİl</a:t>
                </a:r>
                <a:r>
                  <a:rPr lang="tr-TR" dirty="0">
                    <a:solidFill>
                      <a:schemeClr val="tx2">
                        <a:lumMod val="50000"/>
                      </a:schemeClr>
                    </a:solidFill>
                    <a:latin typeface="Bebas Neue" panose="020B0606020202050201" pitchFamily="34" charset="0"/>
                  </a:rPr>
                  <a:t> puanı</a:t>
                </a:r>
                <a:endParaRPr lang="en-US" dirty="0">
                  <a:solidFill>
                    <a:schemeClr val="tx2">
                      <a:lumMod val="50000"/>
                    </a:schemeClr>
                  </a:solidFill>
                  <a:latin typeface="Bebas Neue" panose="020B0606020202050201" pitchFamily="34" charset="0"/>
                </a:endParaRPr>
              </a:p>
            </p:txBody>
          </p:sp>
          <p:grpSp>
            <p:nvGrpSpPr>
              <p:cNvPr id="10" name="43 Grup"/>
              <p:cNvGrpSpPr/>
              <p:nvPr/>
            </p:nvGrpSpPr>
            <p:grpSpPr>
              <a:xfrm>
                <a:off x="4670330" y="4941414"/>
                <a:ext cx="548640" cy="548640"/>
                <a:chOff x="4670330" y="4703289"/>
                <a:chExt cx="548640" cy="548640"/>
              </a:xfrm>
            </p:grpSpPr>
            <p:sp>
              <p:nvSpPr>
                <p:cNvPr id="28" name="Oval 27"/>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4849532"/>
                  <a:ext cx="228600" cy="228600"/>
                </a:xfrm>
                <a:prstGeom prst="rect">
                  <a:avLst/>
                </a:prstGeom>
              </p:spPr>
            </p:pic>
          </p:grpSp>
        </p:grpSp>
      </p:gr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3" name="Group 3"/>
          <p:cNvGrpSpPr/>
          <p:nvPr/>
        </p:nvGrpSpPr>
        <p:grpSpPr>
          <a:xfrm>
            <a:off x="41180" y="-78233"/>
            <a:ext cx="9144000" cy="1077218"/>
            <a:chOff x="16807" y="-1151109"/>
            <a:chExt cx="12192000" cy="1436291"/>
          </a:xfrm>
        </p:grpSpPr>
        <p:sp>
          <p:nvSpPr>
            <p:cNvPr id="44" name="TextBox 4"/>
            <p:cNvSpPr txBox="1"/>
            <p:nvPr/>
          </p:nvSpPr>
          <p:spPr>
            <a:xfrm>
              <a:off x="16807" y="-1151109"/>
              <a:ext cx="12192000" cy="1436291"/>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TÜRLERİ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45"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50" name="49 Altbilgi Yer Tutucusu"/>
          <p:cNvSpPr>
            <a:spLocks noGrp="1"/>
          </p:cNvSpPr>
          <p:nvPr>
            <p:ph type="ftr" sz="quarter" idx="11"/>
          </p:nvPr>
        </p:nvSpPr>
        <p:spPr>
          <a:xfrm>
            <a:off x="1657350" y="6356351"/>
            <a:ext cx="3086100" cy="365125"/>
          </a:xfrm>
        </p:spPr>
        <p:txBody>
          <a:bodyPr/>
          <a:lstStyle/>
          <a:p>
            <a:r>
              <a:rPr lang="en-US" b="1" dirty="0">
                <a:solidFill>
                  <a:schemeClr val="tx1">
                    <a:lumMod val="75000"/>
                    <a:lumOff val="25000"/>
                  </a:schemeClr>
                </a:solidFill>
              </a:rPr>
              <a:t>www.rehberlikservisim.com</a:t>
            </a:r>
          </a:p>
        </p:txBody>
      </p:sp>
      <p:sp>
        <p:nvSpPr>
          <p:cNvPr id="56" name="55 Slayt Numarası Yer Tutucusu"/>
          <p:cNvSpPr>
            <a:spLocks noGrp="1"/>
          </p:cNvSpPr>
          <p:nvPr>
            <p:ph type="sldNum" sz="quarter" idx="12"/>
          </p:nvPr>
        </p:nvSpPr>
        <p:spPr/>
        <p:txBody>
          <a:bodyPr/>
          <a:lstStyle/>
          <a:p>
            <a:fld id="{2F0443AE-4F20-4B40-B91B-135E9B6A23DD}" type="slidenum">
              <a:rPr lang="en-US" smtClean="0"/>
              <a:pPr/>
              <a:t>14</a:t>
            </a:fld>
            <a:endParaRPr lang="en-US"/>
          </a:p>
        </p:txBody>
      </p:sp>
    </p:spTree>
    <p:extLst>
      <p:ext uri="{BB962C8B-B14F-4D97-AF65-F5344CB8AC3E}">
        <p14:creationId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20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edge">
                                      <p:cBhvr>
                                        <p:cTn id="44" dur="20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2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edge">
                                      <p:cBhvr>
                                        <p:cTn id="5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3353" y="177798"/>
          <a:ext cx="8848728" cy="3001841"/>
        </p:xfrm>
        <a:graphic>
          <a:graphicData uri="http://schemas.openxmlformats.org/drawingml/2006/table">
            <a:tbl>
              <a:tblPr firstRow="1" bandRow="1">
                <a:tableStyleId>{8799B23B-EC83-4686-B30A-512413B5E67A}</a:tableStyleId>
              </a:tblPr>
              <a:tblGrid>
                <a:gridCol w="737394">
                  <a:extLst>
                    <a:ext uri="{9D8B030D-6E8A-4147-A177-3AD203B41FA5}">
                      <a16:colId xmlns="" xmlns:a16="http://schemas.microsoft.com/office/drawing/2014/main" val="20000"/>
                    </a:ext>
                  </a:extLst>
                </a:gridCol>
                <a:gridCol w="643728">
                  <a:extLst>
                    <a:ext uri="{9D8B030D-6E8A-4147-A177-3AD203B41FA5}">
                      <a16:colId xmlns="" xmlns:a16="http://schemas.microsoft.com/office/drawing/2014/main" val="20001"/>
                    </a:ext>
                  </a:extLst>
                </a:gridCol>
                <a:gridCol w="831060">
                  <a:extLst>
                    <a:ext uri="{9D8B030D-6E8A-4147-A177-3AD203B41FA5}">
                      <a16:colId xmlns="" xmlns:a16="http://schemas.microsoft.com/office/drawing/2014/main" val="20002"/>
                    </a:ext>
                  </a:extLst>
                </a:gridCol>
                <a:gridCol w="737394">
                  <a:extLst>
                    <a:ext uri="{9D8B030D-6E8A-4147-A177-3AD203B41FA5}">
                      <a16:colId xmlns="" xmlns:a16="http://schemas.microsoft.com/office/drawing/2014/main" val="20003"/>
                    </a:ext>
                  </a:extLst>
                </a:gridCol>
                <a:gridCol w="737394">
                  <a:extLst>
                    <a:ext uri="{9D8B030D-6E8A-4147-A177-3AD203B41FA5}">
                      <a16:colId xmlns="" xmlns:a16="http://schemas.microsoft.com/office/drawing/2014/main" val="20004"/>
                    </a:ext>
                  </a:extLst>
                </a:gridCol>
                <a:gridCol w="737394">
                  <a:extLst>
                    <a:ext uri="{9D8B030D-6E8A-4147-A177-3AD203B41FA5}">
                      <a16:colId xmlns="" xmlns:a16="http://schemas.microsoft.com/office/drawing/2014/main" val="20005"/>
                    </a:ext>
                  </a:extLst>
                </a:gridCol>
                <a:gridCol w="737394">
                  <a:extLst>
                    <a:ext uri="{9D8B030D-6E8A-4147-A177-3AD203B41FA5}">
                      <a16:colId xmlns="" xmlns:a16="http://schemas.microsoft.com/office/drawing/2014/main" val="20006"/>
                    </a:ext>
                  </a:extLst>
                </a:gridCol>
                <a:gridCol w="737394">
                  <a:extLst>
                    <a:ext uri="{9D8B030D-6E8A-4147-A177-3AD203B41FA5}">
                      <a16:colId xmlns="" xmlns:a16="http://schemas.microsoft.com/office/drawing/2014/main" val="20007"/>
                    </a:ext>
                  </a:extLst>
                </a:gridCol>
                <a:gridCol w="737394">
                  <a:extLst>
                    <a:ext uri="{9D8B030D-6E8A-4147-A177-3AD203B41FA5}">
                      <a16:colId xmlns="" xmlns:a16="http://schemas.microsoft.com/office/drawing/2014/main" val="20008"/>
                    </a:ext>
                  </a:extLst>
                </a:gridCol>
                <a:gridCol w="737394">
                  <a:extLst>
                    <a:ext uri="{9D8B030D-6E8A-4147-A177-3AD203B41FA5}">
                      <a16:colId xmlns="" xmlns:a16="http://schemas.microsoft.com/office/drawing/2014/main" val="20009"/>
                    </a:ext>
                  </a:extLst>
                </a:gridCol>
                <a:gridCol w="737394">
                  <a:extLst>
                    <a:ext uri="{9D8B030D-6E8A-4147-A177-3AD203B41FA5}">
                      <a16:colId xmlns="" xmlns:a16="http://schemas.microsoft.com/office/drawing/2014/main" val="20010"/>
                    </a:ext>
                  </a:extLst>
                </a:gridCol>
                <a:gridCol w="737394">
                  <a:extLst>
                    <a:ext uri="{9D8B030D-6E8A-4147-A177-3AD203B41FA5}">
                      <a16:colId xmlns="" xmlns:a16="http://schemas.microsoft.com/office/drawing/2014/main" val="20011"/>
                    </a:ext>
                  </a:extLst>
                </a:gridCol>
              </a:tblGrid>
              <a:tr h="413947">
                <a:tc gridSpan="12">
                  <a:txBody>
                    <a:bodyPr/>
                    <a:lstStyle/>
                    <a:p>
                      <a:pPr algn="ctr"/>
                      <a:r>
                        <a:rPr lang="tr-TR" dirty="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578391">
                <a:tc gridSpan="12">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510345">
                <a:tc rowSpan="2">
                  <a:txBody>
                    <a:bodyPr/>
                    <a:lstStyle/>
                    <a:p>
                      <a:pPr algn="ctr"/>
                      <a:r>
                        <a:rPr lang="tr-TR" sz="1100" dirty="0"/>
                        <a:t>Puan Türü</a:t>
                      </a:r>
                      <a:endParaRPr lang="tr-TR" sz="1100" b="1" dirty="0"/>
                    </a:p>
                  </a:txBody>
                  <a:tcPr anchor="ctr"/>
                </a:tc>
                <a:tc rowSpan="2">
                  <a:txBody>
                    <a:bodyPr/>
                    <a:lstStyle/>
                    <a:p>
                      <a:pPr algn="ctr"/>
                      <a:r>
                        <a:rPr lang="tr-TR" sz="1100" dirty="0"/>
                        <a:t>Türkçe</a:t>
                      </a:r>
                      <a:endParaRPr lang="tr-TR" sz="1100" b="0" dirty="0"/>
                    </a:p>
                  </a:txBody>
                  <a:tcPr anchor="ctr"/>
                </a:tc>
                <a:tc rowSpan="2">
                  <a:txBody>
                    <a:bodyPr/>
                    <a:lstStyle/>
                    <a:p>
                      <a:pPr algn="ctr"/>
                      <a:r>
                        <a:rPr lang="tr-TR" sz="1100" dirty="0"/>
                        <a:t>Temel  Matematik</a:t>
                      </a:r>
                      <a:endParaRPr lang="tr-TR" sz="1100" b="0" dirty="0"/>
                    </a:p>
                  </a:txBody>
                  <a:tcPr anchor="ctr"/>
                </a:tc>
                <a:tc rowSpan="2">
                  <a:txBody>
                    <a:bodyPr/>
                    <a:lstStyle/>
                    <a:p>
                      <a:pPr algn="ctr"/>
                      <a:r>
                        <a:rPr lang="tr-TR" sz="1100" dirty="0"/>
                        <a:t>Fen Bilimleri</a:t>
                      </a:r>
                      <a:endParaRPr lang="tr-TR" sz="1100" b="0" dirty="0"/>
                    </a:p>
                  </a:txBody>
                  <a:tcPr anchor="ctr"/>
                </a:tc>
                <a:tc rowSpan="2">
                  <a:txBody>
                    <a:bodyPr/>
                    <a:lstStyle/>
                    <a:p>
                      <a:pPr algn="ctr"/>
                      <a:r>
                        <a:rPr lang="tr-TR" sz="1100" dirty="0"/>
                        <a:t>Sosyal Bilimler</a:t>
                      </a:r>
                      <a:endParaRPr lang="tr-TR" sz="1100" b="0" dirty="0"/>
                    </a:p>
                  </a:txBody>
                  <a:tcPr anchor="ctr"/>
                </a:tc>
                <a:tc gridSpan="3">
                  <a:txBody>
                    <a:bodyPr/>
                    <a:lstStyle/>
                    <a:p>
                      <a:pPr algn="ctr"/>
                      <a:r>
                        <a:rPr lang="tr-TR" sz="1400" b="1" dirty="0"/>
                        <a:t>Türk Dili ve Edebiyatı- Sosyal Bilimler-1</a:t>
                      </a:r>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a:t>Sosyal Bilimler-2</a:t>
                      </a: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a:t>Türk Dili ve Edebiyatı </a:t>
                      </a:r>
                      <a:endParaRPr lang="tr-TR" sz="1100" b="0" dirty="0"/>
                    </a:p>
                  </a:txBody>
                  <a:tcPr anchor="ctr"/>
                </a:tc>
                <a:tc>
                  <a:txBody>
                    <a:bodyPr/>
                    <a:lstStyle/>
                    <a:p>
                      <a:pPr algn="ctr"/>
                      <a:r>
                        <a:rPr lang="tr-TR" sz="1100" dirty="0"/>
                        <a:t>Tarih-1</a:t>
                      </a:r>
                      <a:endParaRPr lang="tr-TR" sz="1100" b="0" dirty="0"/>
                    </a:p>
                  </a:txBody>
                  <a:tcPr anchor="ctr"/>
                </a:tc>
                <a:tc>
                  <a:txBody>
                    <a:bodyPr/>
                    <a:lstStyle/>
                    <a:p>
                      <a:pPr algn="ctr"/>
                      <a:r>
                        <a:rPr lang="tr-TR" sz="1100" dirty="0" err="1"/>
                        <a:t>Coğ</a:t>
                      </a:r>
                      <a:r>
                        <a:rPr lang="tr-TR" sz="1100" dirty="0"/>
                        <a:t>.-1 </a:t>
                      </a:r>
                      <a:endParaRPr lang="tr-TR" sz="1100" b="0" dirty="0"/>
                    </a:p>
                  </a:txBody>
                  <a:tcPr anchor="ctr"/>
                </a:tc>
                <a:tc>
                  <a:txBody>
                    <a:bodyPr/>
                    <a:lstStyle/>
                    <a:p>
                      <a:pPr algn="ctr"/>
                      <a:r>
                        <a:rPr lang="tr-TR" sz="1100" dirty="0"/>
                        <a:t>Tarih-2</a:t>
                      </a:r>
                      <a:endParaRPr lang="tr-TR" sz="1100" b="0" dirty="0"/>
                    </a:p>
                  </a:txBody>
                  <a:tcPr anchor="ctr"/>
                </a:tc>
                <a:tc>
                  <a:txBody>
                    <a:bodyPr/>
                    <a:lstStyle/>
                    <a:p>
                      <a:pPr algn="ctr"/>
                      <a:r>
                        <a:rPr lang="tr-TR" sz="1100" dirty="0" err="1"/>
                        <a:t>Coğ</a:t>
                      </a:r>
                      <a:r>
                        <a:rPr lang="tr-TR" sz="1100" dirty="0"/>
                        <a:t>.-2 </a:t>
                      </a:r>
                      <a:endParaRPr lang="tr-TR" sz="1100" b="0" dirty="0"/>
                    </a:p>
                  </a:txBody>
                  <a:tcPr anchor="ctr"/>
                </a:tc>
                <a:tc>
                  <a:txBody>
                    <a:bodyPr/>
                    <a:lstStyle/>
                    <a:p>
                      <a:pPr algn="ctr"/>
                      <a:r>
                        <a:rPr lang="tr-TR" sz="1100" dirty="0"/>
                        <a:t>Felsefe Grubu </a:t>
                      </a:r>
                      <a:endParaRPr lang="tr-TR" sz="1100" b="0" dirty="0"/>
                    </a:p>
                  </a:txBody>
                  <a:tcPr anchor="ctr"/>
                </a:tc>
                <a:tc>
                  <a:txBody>
                    <a:bodyPr/>
                    <a:lstStyle/>
                    <a:p>
                      <a:pPr algn="ctr"/>
                      <a:r>
                        <a:rPr lang="tr-TR" sz="1100" dirty="0"/>
                        <a:t>DİKAB</a:t>
                      </a:r>
                      <a:endParaRPr lang="tr-TR" sz="1100" b="0" dirty="0"/>
                    </a:p>
                  </a:txBody>
                  <a:tcPr anchor="ctr"/>
                </a:tc>
                <a:extLst>
                  <a:ext uri="{0D108BD9-81ED-4DB2-BD59-A6C34878D82A}">
                    <a16:rowId xmlns="" xmlns:a16="http://schemas.microsoft.com/office/drawing/2014/main" val="10004"/>
                  </a:ext>
                </a:extLst>
              </a:tr>
              <a:tr h="413947">
                <a:tc>
                  <a:txBody>
                    <a:bodyPr/>
                    <a:lstStyle/>
                    <a:p>
                      <a:r>
                        <a:rPr lang="tr-TR" dirty="0"/>
                        <a:t>Sözel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a:t>7</a:t>
                      </a:r>
                      <a:endParaRPr lang="tr-TR" dirty="0"/>
                    </a:p>
                  </a:txBody>
                  <a:tcPr/>
                </a:tc>
                <a:tc>
                  <a:txBody>
                    <a:bodyPr/>
                    <a:lstStyle/>
                    <a:p>
                      <a:pPr algn="ctr"/>
                      <a:r>
                        <a:rPr lang="tr-TR" dirty="0"/>
                        <a:t>7</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tc>
                  <a:txBody>
                    <a:bodyPr/>
                    <a:lstStyle/>
                    <a:p>
                      <a:pPr algn="ctr"/>
                      <a:r>
                        <a:rPr lang="tr-TR" dirty="0"/>
                        <a:t>8</a:t>
                      </a:r>
                    </a:p>
                  </a:txBody>
                  <a:tcPr/>
                </a:tc>
                <a:tc>
                  <a:txBody>
                    <a:bodyPr/>
                    <a:lstStyle/>
                    <a:p>
                      <a:pPr algn="ctr"/>
                      <a:r>
                        <a:rPr lang="tr-TR" dirty="0"/>
                        <a:t>8</a:t>
                      </a:r>
                    </a:p>
                  </a:txBody>
                  <a:tcPr/>
                </a:tc>
                <a:tc>
                  <a:txBody>
                    <a:bodyPr/>
                    <a:lstStyle/>
                    <a:p>
                      <a:pPr algn="ctr"/>
                      <a:r>
                        <a:rPr lang="tr-TR" dirty="0"/>
                        <a:t>9</a:t>
                      </a:r>
                    </a:p>
                  </a:txBody>
                  <a:tcPr/>
                </a:tc>
                <a:tc>
                  <a:txBody>
                    <a:bodyPr/>
                    <a:lstStyle/>
                    <a:p>
                      <a:pPr algn="ctr"/>
                      <a:r>
                        <a:rPr lang="tr-TR" dirty="0"/>
                        <a:t>5</a:t>
                      </a:r>
                    </a:p>
                  </a:txBody>
                  <a:tcPr/>
                </a:tc>
                <a:extLst>
                  <a:ext uri="{0D108BD9-81ED-4DB2-BD59-A6C34878D82A}">
                    <a16:rowId xmlns="" xmlns:a16="http://schemas.microsoft.com/office/drawing/2014/main" val="10005"/>
                  </a:ext>
                </a:extLst>
              </a:tr>
            </a:tbl>
          </a:graphicData>
        </a:graphic>
      </p:graphicFrame>
      <p:graphicFrame>
        <p:nvGraphicFramePr>
          <p:cNvPr id="5" name="3 İçerik Yer Tutucusu"/>
          <p:cNvGraphicFramePr>
            <a:graphicFrameLocks/>
          </p:cNvGraphicFramePr>
          <p:nvPr/>
        </p:nvGraphicFramePr>
        <p:xfrm>
          <a:off x="133346" y="3778250"/>
          <a:ext cx="8851165" cy="2372360"/>
        </p:xfrm>
        <a:graphic>
          <a:graphicData uri="http://schemas.openxmlformats.org/drawingml/2006/table">
            <a:tbl>
              <a:tblPr firstRow="1" bandRow="1">
                <a:tableStyleId>{BC89EF96-8CEA-46FF-86C4-4CE0E7609802}</a:tableStyleId>
              </a:tblPr>
              <a:tblGrid>
                <a:gridCol w="983463">
                  <a:extLst>
                    <a:ext uri="{9D8B030D-6E8A-4147-A177-3AD203B41FA5}">
                      <a16:colId xmlns="" xmlns:a16="http://schemas.microsoft.com/office/drawing/2014/main" val="20000"/>
                    </a:ext>
                  </a:extLst>
                </a:gridCol>
                <a:gridCol w="858540">
                  <a:extLst>
                    <a:ext uri="{9D8B030D-6E8A-4147-A177-3AD203B41FA5}">
                      <a16:colId xmlns="" xmlns:a16="http://schemas.microsoft.com/office/drawing/2014/main" val="20001"/>
                    </a:ext>
                  </a:extLst>
                </a:gridCol>
                <a:gridCol w="1108385">
                  <a:extLst>
                    <a:ext uri="{9D8B030D-6E8A-4147-A177-3AD203B41FA5}">
                      <a16:colId xmlns="" xmlns:a16="http://schemas.microsoft.com/office/drawing/2014/main" val="20002"/>
                    </a:ext>
                  </a:extLst>
                </a:gridCol>
                <a:gridCol w="983463">
                  <a:extLst>
                    <a:ext uri="{9D8B030D-6E8A-4147-A177-3AD203B41FA5}">
                      <a16:colId xmlns="" xmlns:a16="http://schemas.microsoft.com/office/drawing/2014/main" val="20003"/>
                    </a:ext>
                  </a:extLst>
                </a:gridCol>
                <a:gridCol w="983463">
                  <a:extLst>
                    <a:ext uri="{9D8B030D-6E8A-4147-A177-3AD203B41FA5}">
                      <a16:colId xmlns="" xmlns:a16="http://schemas.microsoft.com/office/drawing/2014/main" val="20004"/>
                    </a:ext>
                  </a:extLst>
                </a:gridCol>
                <a:gridCol w="1132913">
                  <a:extLst>
                    <a:ext uri="{9D8B030D-6E8A-4147-A177-3AD203B41FA5}">
                      <a16:colId xmlns="" xmlns:a16="http://schemas.microsoft.com/office/drawing/2014/main" val="20005"/>
                    </a:ext>
                  </a:extLst>
                </a:gridCol>
                <a:gridCol w="834012">
                  <a:extLst>
                    <a:ext uri="{9D8B030D-6E8A-4147-A177-3AD203B41FA5}">
                      <a16:colId xmlns="" xmlns:a16="http://schemas.microsoft.com/office/drawing/2014/main" val="20006"/>
                    </a:ext>
                  </a:extLst>
                </a:gridCol>
                <a:gridCol w="983463">
                  <a:extLst>
                    <a:ext uri="{9D8B030D-6E8A-4147-A177-3AD203B41FA5}">
                      <a16:colId xmlns="" xmlns:a16="http://schemas.microsoft.com/office/drawing/2014/main" val="20007"/>
                    </a:ext>
                  </a:extLst>
                </a:gridCol>
                <a:gridCol w="983463">
                  <a:extLst>
                    <a:ext uri="{9D8B030D-6E8A-4147-A177-3AD203B41FA5}">
                      <a16:colId xmlns="" xmlns:a16="http://schemas.microsoft.com/office/drawing/2014/main" val="20008"/>
                    </a:ext>
                  </a:extLst>
                </a:gridCol>
              </a:tblGrid>
              <a:tr h="370840">
                <a:tc gridSpan="9">
                  <a:txBody>
                    <a:bodyPr/>
                    <a:lstStyle/>
                    <a:p>
                      <a:pPr algn="ctr"/>
                      <a:r>
                        <a:rPr lang="tr-TR" dirty="0"/>
                        <a:t>SAYISAL PUAN</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600" b="1" dirty="0"/>
                        <a:t>Matematik </a:t>
                      </a:r>
                    </a:p>
                  </a:txBody>
                  <a:tcPr anchor="ctr"/>
                </a:tc>
                <a:tc gridSpan="3">
                  <a:txBody>
                    <a:bodyPr/>
                    <a:lstStyle/>
                    <a:p>
                      <a:pPr algn="ctr"/>
                      <a:r>
                        <a:rPr lang="tr-TR" sz="1600" b="1" dirty="0"/>
                        <a:t>Fen Bilimleri</a:t>
                      </a:r>
                    </a:p>
                  </a:txBody>
                  <a:tcPr anchor="ct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Fizik</a:t>
                      </a:r>
                      <a:endParaRPr lang="tr-TR" sz="1200" b="0" dirty="0"/>
                    </a:p>
                  </a:txBody>
                  <a:tcPr anchor="ctr"/>
                </a:tc>
                <a:tc>
                  <a:txBody>
                    <a:bodyPr/>
                    <a:lstStyle/>
                    <a:p>
                      <a:pPr algn="ctr"/>
                      <a:r>
                        <a:rPr lang="tr-TR" sz="1200" dirty="0"/>
                        <a:t>Kimya</a:t>
                      </a:r>
                      <a:endParaRPr lang="tr-TR" sz="1200" b="0" dirty="0"/>
                    </a:p>
                  </a:txBody>
                  <a:tcPr anchor="ctr"/>
                </a:tc>
                <a:tc>
                  <a:txBody>
                    <a:bodyPr/>
                    <a:lstStyle/>
                    <a:p>
                      <a:pPr algn="ctr"/>
                      <a:r>
                        <a:rPr lang="tr-TR" sz="1200" dirty="0"/>
                        <a:t>Biyoloji</a:t>
                      </a:r>
                      <a:endParaRPr lang="tr-TR" sz="1200" b="0" dirty="0"/>
                    </a:p>
                  </a:txBody>
                  <a:tcPr anchor="ctr"/>
                </a:tc>
                <a:extLst>
                  <a:ext uri="{0D108BD9-81ED-4DB2-BD59-A6C34878D82A}">
                    <a16:rowId xmlns="" xmlns:a16="http://schemas.microsoft.com/office/drawing/2014/main" val="10004"/>
                  </a:ext>
                </a:extLst>
              </a:tr>
              <a:tr h="370840">
                <a:tc>
                  <a:txBody>
                    <a:bodyPr/>
                    <a:lstStyle/>
                    <a:p>
                      <a:r>
                        <a:rPr lang="tr-TR" dirty="0"/>
                        <a:t>Sayısal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10</a:t>
                      </a:r>
                    </a:p>
                  </a:txBody>
                  <a:tcPr/>
                </a:tc>
                <a:tc>
                  <a:txBody>
                    <a:bodyPr/>
                    <a:lstStyle/>
                    <a:p>
                      <a:pPr algn="ctr"/>
                      <a:r>
                        <a:rPr lang="tr-TR" dirty="0"/>
                        <a:t>10</a:t>
                      </a:r>
                    </a:p>
                  </a:txBody>
                  <a:tcPr/>
                </a:tc>
                <a:tc>
                  <a:txBody>
                    <a:bodyPr/>
                    <a:lstStyle/>
                    <a:p>
                      <a:pPr algn="ctr"/>
                      <a:r>
                        <a:rPr lang="tr-TR" dirty="0"/>
                        <a:t>10</a:t>
                      </a:r>
                    </a:p>
                  </a:txBody>
                  <a:tcPr/>
                </a:tc>
                <a:extLst>
                  <a:ext uri="{0D108BD9-81ED-4DB2-BD59-A6C34878D82A}">
                    <a16:rowId xmlns="" xmlns:a16="http://schemas.microsoft.com/office/drawing/2014/main" val="10005"/>
                  </a:ext>
                </a:extLst>
              </a:tr>
            </a:tbl>
          </a:graphicData>
        </a:graphic>
      </p:graphicFrame>
      <p:sp>
        <p:nvSpPr>
          <p:cNvPr id="6" name="5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07780" y="3378199"/>
          <a:ext cx="8595978" cy="2671004"/>
        </p:xfrm>
        <a:graphic>
          <a:graphicData uri="http://schemas.openxmlformats.org/drawingml/2006/table">
            <a:tbl>
              <a:tblPr firstRow="1" bandRow="1">
                <a:tableStyleId>{BC89EF96-8CEA-46FF-86C4-4CE0E7609802}</a:tableStyleId>
              </a:tblPr>
              <a:tblGrid>
                <a:gridCol w="1432663">
                  <a:extLst>
                    <a:ext uri="{9D8B030D-6E8A-4147-A177-3AD203B41FA5}">
                      <a16:colId xmlns="" xmlns:a16="http://schemas.microsoft.com/office/drawing/2014/main" val="20000"/>
                    </a:ext>
                  </a:extLst>
                </a:gridCol>
                <a:gridCol w="1250682">
                  <a:extLst>
                    <a:ext uri="{9D8B030D-6E8A-4147-A177-3AD203B41FA5}">
                      <a16:colId xmlns="" xmlns:a16="http://schemas.microsoft.com/office/drawing/2014/main" val="20001"/>
                    </a:ext>
                  </a:extLst>
                </a:gridCol>
                <a:gridCol w="1614644">
                  <a:extLst>
                    <a:ext uri="{9D8B030D-6E8A-4147-A177-3AD203B41FA5}">
                      <a16:colId xmlns="" xmlns:a16="http://schemas.microsoft.com/office/drawing/2014/main" val="20002"/>
                    </a:ext>
                  </a:extLst>
                </a:gridCol>
                <a:gridCol w="1432663">
                  <a:extLst>
                    <a:ext uri="{9D8B030D-6E8A-4147-A177-3AD203B41FA5}">
                      <a16:colId xmlns="" xmlns:a16="http://schemas.microsoft.com/office/drawing/2014/main" val="20003"/>
                    </a:ext>
                  </a:extLst>
                </a:gridCol>
                <a:gridCol w="1432663">
                  <a:extLst>
                    <a:ext uri="{9D8B030D-6E8A-4147-A177-3AD203B41FA5}">
                      <a16:colId xmlns="" xmlns:a16="http://schemas.microsoft.com/office/drawing/2014/main" val="20004"/>
                    </a:ext>
                  </a:extLst>
                </a:gridCol>
                <a:gridCol w="1432663">
                  <a:extLst>
                    <a:ext uri="{9D8B030D-6E8A-4147-A177-3AD203B41FA5}">
                      <a16:colId xmlns="" xmlns:a16="http://schemas.microsoft.com/office/drawing/2014/main" val="20005"/>
                    </a:ext>
                  </a:extLst>
                </a:gridCol>
              </a:tblGrid>
              <a:tr h="413947">
                <a:tc gridSpan="6">
                  <a:txBody>
                    <a:bodyPr/>
                    <a:lstStyle/>
                    <a:p>
                      <a:pPr algn="ctr"/>
                      <a:r>
                        <a:rPr lang="tr-TR" dirty="0">
                          <a:solidFill>
                            <a:schemeClr val="tx1"/>
                          </a:solidFill>
                        </a:rPr>
                        <a:t>DİL</a:t>
                      </a:r>
                      <a:r>
                        <a:rPr lang="tr-TR" baseline="0" dirty="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578391">
                <a:tc gridSpan="6">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413947">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a:t>Yabancı Dil</a:t>
                      </a:r>
                      <a:endParaRPr lang="tr-TR" b="1" dirty="0">
                        <a:solidFill>
                          <a:schemeClr val="tx1">
                            <a:lumMod val="95000"/>
                            <a:lumOff val="5000"/>
                          </a:schemeClr>
                        </a:solidFill>
                      </a:endParaRPr>
                    </a:p>
                  </a:txBody>
                  <a:tcPr anchor="ctr"/>
                </a:tc>
                <a:extLst>
                  <a:ext uri="{0D108BD9-81ED-4DB2-BD59-A6C34878D82A}">
                    <a16:rowId xmlns="" xmlns:a16="http://schemas.microsoft.com/office/drawing/2014/main" val="10002"/>
                  </a:ext>
                </a:extLst>
              </a:tr>
              <a:tr h="850772">
                <a:tc>
                  <a:txBody>
                    <a:bodyPr/>
                    <a:lstStyle/>
                    <a:p>
                      <a:pPr algn="ctr"/>
                      <a:r>
                        <a:rPr lang="tr-TR" sz="1400" dirty="0"/>
                        <a:t>Puan Türü</a:t>
                      </a:r>
                      <a:endParaRPr lang="tr-TR" sz="1400" b="1" dirty="0"/>
                    </a:p>
                  </a:txBody>
                  <a:tcPr anchor="ctr"/>
                </a:tc>
                <a:tc>
                  <a:txBody>
                    <a:bodyPr/>
                    <a:lstStyle/>
                    <a:p>
                      <a:pPr algn="ctr"/>
                      <a:r>
                        <a:rPr lang="tr-TR" sz="1400" dirty="0"/>
                        <a:t>Türkçe</a:t>
                      </a:r>
                      <a:endParaRPr lang="tr-TR" sz="1400" b="1" dirty="0"/>
                    </a:p>
                  </a:txBody>
                  <a:tcPr anchor="ctr"/>
                </a:tc>
                <a:tc>
                  <a:txBody>
                    <a:bodyPr/>
                    <a:lstStyle/>
                    <a:p>
                      <a:pPr algn="ctr"/>
                      <a:r>
                        <a:rPr lang="tr-TR" sz="1400" dirty="0"/>
                        <a:t>Temel  Matematik</a:t>
                      </a:r>
                      <a:endParaRPr lang="tr-TR" sz="1400" b="1" dirty="0"/>
                    </a:p>
                  </a:txBody>
                  <a:tcPr anchor="ctr"/>
                </a:tc>
                <a:tc>
                  <a:txBody>
                    <a:bodyPr/>
                    <a:lstStyle/>
                    <a:p>
                      <a:pPr algn="ctr"/>
                      <a:r>
                        <a:rPr lang="tr-TR" sz="1400" dirty="0"/>
                        <a:t>Fen Bilimleri</a:t>
                      </a:r>
                      <a:endParaRPr lang="tr-TR" sz="1400" b="1" dirty="0"/>
                    </a:p>
                  </a:txBody>
                  <a:tcPr anchor="ctr"/>
                </a:tc>
                <a:tc>
                  <a:txBody>
                    <a:bodyPr/>
                    <a:lstStyle/>
                    <a:p>
                      <a:pPr algn="ctr"/>
                      <a:r>
                        <a:rPr lang="tr-TR" sz="1400" dirty="0"/>
                        <a:t>Sosyal Bilimler</a:t>
                      </a:r>
                      <a:endParaRPr lang="tr-TR" sz="1400" b="1" dirty="0"/>
                    </a:p>
                  </a:txBody>
                  <a:tcPr anchor="ctr"/>
                </a:tc>
                <a:tc>
                  <a:txBody>
                    <a:bodyPr/>
                    <a:lstStyle/>
                    <a:p>
                      <a:pPr algn="ctr"/>
                      <a:r>
                        <a:rPr lang="tr-TR" sz="1400" dirty="0"/>
                        <a:t>Yabancı Dil</a:t>
                      </a:r>
                      <a:endParaRPr lang="tr-TR" sz="1400" b="1" dirty="0"/>
                    </a:p>
                  </a:txBody>
                  <a:tcPr anchor="ctr"/>
                </a:tc>
                <a:extLst>
                  <a:ext uri="{0D108BD9-81ED-4DB2-BD59-A6C34878D82A}">
                    <a16:rowId xmlns="" xmlns:a16="http://schemas.microsoft.com/office/drawing/2014/main" val="10003"/>
                  </a:ext>
                </a:extLst>
              </a:tr>
              <a:tr h="413947">
                <a:tc>
                  <a:txBody>
                    <a:bodyPr/>
                    <a:lstStyle/>
                    <a:p>
                      <a:r>
                        <a:rPr lang="tr-TR" dirty="0"/>
                        <a:t>DİL</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60</a:t>
                      </a:r>
                    </a:p>
                  </a:txBody>
                  <a:tcPr/>
                </a:tc>
                <a:extLst>
                  <a:ext uri="{0D108BD9-81ED-4DB2-BD59-A6C34878D82A}">
                    <a16:rowId xmlns="" xmlns:a16="http://schemas.microsoft.com/office/drawing/2014/main" val="10004"/>
                  </a:ext>
                </a:extLst>
              </a:tr>
            </a:tbl>
          </a:graphicData>
        </a:graphic>
      </p:graphicFrame>
      <p:graphicFrame>
        <p:nvGraphicFramePr>
          <p:cNvPr id="5" name="3 İçerik Yer Tutucusu"/>
          <p:cNvGraphicFramePr>
            <a:graphicFrameLocks/>
          </p:cNvGraphicFramePr>
          <p:nvPr/>
        </p:nvGraphicFramePr>
        <p:xfrm>
          <a:off x="292835" y="258873"/>
          <a:ext cx="8851165" cy="2788920"/>
        </p:xfrm>
        <a:graphic>
          <a:graphicData uri="http://schemas.openxmlformats.org/drawingml/2006/table">
            <a:tbl>
              <a:tblPr firstRow="1" bandRow="1">
                <a:tableStyleId>{5DA37D80-6434-44D0-A028-1B22A696006F}</a:tableStyleId>
              </a:tblPr>
              <a:tblGrid>
                <a:gridCol w="983463">
                  <a:extLst>
                    <a:ext uri="{9D8B030D-6E8A-4147-A177-3AD203B41FA5}">
                      <a16:colId xmlns="" xmlns:a16="http://schemas.microsoft.com/office/drawing/2014/main" val="20000"/>
                    </a:ext>
                  </a:extLst>
                </a:gridCol>
                <a:gridCol w="858540">
                  <a:extLst>
                    <a:ext uri="{9D8B030D-6E8A-4147-A177-3AD203B41FA5}">
                      <a16:colId xmlns="" xmlns:a16="http://schemas.microsoft.com/office/drawing/2014/main" val="20001"/>
                    </a:ext>
                  </a:extLst>
                </a:gridCol>
                <a:gridCol w="1108385">
                  <a:extLst>
                    <a:ext uri="{9D8B030D-6E8A-4147-A177-3AD203B41FA5}">
                      <a16:colId xmlns="" xmlns:a16="http://schemas.microsoft.com/office/drawing/2014/main" val="20002"/>
                    </a:ext>
                  </a:extLst>
                </a:gridCol>
                <a:gridCol w="983463">
                  <a:extLst>
                    <a:ext uri="{9D8B030D-6E8A-4147-A177-3AD203B41FA5}">
                      <a16:colId xmlns="" xmlns:a16="http://schemas.microsoft.com/office/drawing/2014/main" val="20003"/>
                    </a:ext>
                  </a:extLst>
                </a:gridCol>
                <a:gridCol w="983463">
                  <a:extLst>
                    <a:ext uri="{9D8B030D-6E8A-4147-A177-3AD203B41FA5}">
                      <a16:colId xmlns="" xmlns:a16="http://schemas.microsoft.com/office/drawing/2014/main" val="20004"/>
                    </a:ext>
                  </a:extLst>
                </a:gridCol>
                <a:gridCol w="1132913">
                  <a:extLst>
                    <a:ext uri="{9D8B030D-6E8A-4147-A177-3AD203B41FA5}">
                      <a16:colId xmlns="" xmlns:a16="http://schemas.microsoft.com/office/drawing/2014/main" val="20005"/>
                    </a:ext>
                  </a:extLst>
                </a:gridCol>
                <a:gridCol w="834012">
                  <a:extLst>
                    <a:ext uri="{9D8B030D-6E8A-4147-A177-3AD203B41FA5}">
                      <a16:colId xmlns="" xmlns:a16="http://schemas.microsoft.com/office/drawing/2014/main" val="20006"/>
                    </a:ext>
                  </a:extLst>
                </a:gridCol>
                <a:gridCol w="983463">
                  <a:extLst>
                    <a:ext uri="{9D8B030D-6E8A-4147-A177-3AD203B41FA5}">
                      <a16:colId xmlns="" xmlns:a16="http://schemas.microsoft.com/office/drawing/2014/main" val="20007"/>
                    </a:ext>
                  </a:extLst>
                </a:gridCol>
                <a:gridCol w="983463">
                  <a:extLst>
                    <a:ext uri="{9D8B030D-6E8A-4147-A177-3AD203B41FA5}">
                      <a16:colId xmlns="" xmlns:a16="http://schemas.microsoft.com/office/drawing/2014/main" val="20008"/>
                    </a:ext>
                  </a:extLst>
                </a:gridCol>
              </a:tblGrid>
              <a:tr h="370840">
                <a:tc gridSpan="9">
                  <a:txBody>
                    <a:bodyPr/>
                    <a:lstStyle/>
                    <a:p>
                      <a:pPr algn="ctr"/>
                      <a:r>
                        <a:rPr lang="tr-TR" dirty="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gridSpan="9">
                  <a:txBody>
                    <a:bodyPr/>
                    <a:lstStyle/>
                    <a:p>
                      <a:pPr algn="ctr"/>
                      <a:r>
                        <a:rPr lang="tr-TR" sz="2800" dirty="0"/>
                        <a:t>Testlerin Ağırlıkları (%) </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370840">
                <a:tc gridSpan="5">
                  <a:txBody>
                    <a:bodyPr/>
                    <a:lstStyle/>
                    <a:p>
                      <a:pPr algn="ctr"/>
                      <a:r>
                        <a:rPr lang="tr-TR" dirty="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a:t>AYT (Alan</a:t>
                      </a:r>
                      <a:r>
                        <a:rPr lang="tr-TR" baseline="0" dirty="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370840">
                <a:tc rowSpan="2">
                  <a:txBody>
                    <a:bodyPr/>
                    <a:lstStyle/>
                    <a:p>
                      <a:pPr algn="ctr"/>
                      <a:r>
                        <a:rPr lang="tr-TR" sz="1400" dirty="0"/>
                        <a:t>Puan Türü</a:t>
                      </a:r>
                      <a:endParaRPr lang="tr-TR" sz="1400" b="1" dirty="0"/>
                    </a:p>
                  </a:txBody>
                  <a:tcPr anchor="ctr"/>
                </a:tc>
                <a:tc rowSpan="2">
                  <a:txBody>
                    <a:bodyPr/>
                    <a:lstStyle/>
                    <a:p>
                      <a:pPr algn="ctr"/>
                      <a:r>
                        <a:rPr lang="tr-TR" sz="1200" dirty="0"/>
                        <a:t>Türkçe</a:t>
                      </a:r>
                      <a:endParaRPr lang="tr-TR" sz="1200" b="0" dirty="0"/>
                    </a:p>
                  </a:txBody>
                  <a:tcPr anchor="ctr"/>
                </a:tc>
                <a:tc rowSpan="2">
                  <a:txBody>
                    <a:bodyPr/>
                    <a:lstStyle/>
                    <a:p>
                      <a:pPr algn="ctr"/>
                      <a:r>
                        <a:rPr lang="tr-TR" sz="1200" dirty="0"/>
                        <a:t>Temel  Matematik</a:t>
                      </a:r>
                      <a:endParaRPr lang="tr-TR" sz="1200" b="0" dirty="0"/>
                    </a:p>
                  </a:txBody>
                  <a:tcPr anchor="ctr"/>
                </a:tc>
                <a:tc rowSpan="2">
                  <a:txBody>
                    <a:bodyPr/>
                    <a:lstStyle/>
                    <a:p>
                      <a:pPr algn="ctr"/>
                      <a:r>
                        <a:rPr lang="tr-TR" sz="1200" dirty="0"/>
                        <a:t>Fen Bilimleri</a:t>
                      </a:r>
                      <a:endParaRPr lang="tr-TR" sz="1200" b="0" dirty="0"/>
                    </a:p>
                  </a:txBody>
                  <a:tcPr anchor="ctr"/>
                </a:tc>
                <a:tc rowSpan="2">
                  <a:txBody>
                    <a:bodyPr/>
                    <a:lstStyle/>
                    <a:p>
                      <a:pPr algn="ctr"/>
                      <a:r>
                        <a:rPr lang="tr-TR" sz="1200" dirty="0"/>
                        <a:t>Sosyal Bilimler</a:t>
                      </a:r>
                      <a:endParaRPr lang="tr-TR" sz="1200" b="0" dirty="0"/>
                    </a:p>
                  </a:txBody>
                  <a:tcPr anchor="ctr"/>
                </a:tc>
                <a:tc>
                  <a:txBody>
                    <a:bodyPr/>
                    <a:lstStyle/>
                    <a:p>
                      <a:pPr algn="ctr"/>
                      <a:r>
                        <a:rPr lang="tr-TR" sz="1400" dirty="0"/>
                        <a:t>Matematik </a:t>
                      </a:r>
                      <a:endParaRPr lang="tr-TR" sz="1400" b="1" dirty="0"/>
                    </a:p>
                  </a:txBody>
                  <a:tcPr anchor="ctr"/>
                </a:tc>
                <a:tc gridSpan="3">
                  <a:txBody>
                    <a:bodyPr/>
                    <a:lstStyle/>
                    <a:p>
                      <a:pPr algn="ctr"/>
                      <a:r>
                        <a:rPr lang="tr-TR" sz="1400" dirty="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a:t>Matematik</a:t>
                      </a:r>
                      <a:endParaRPr lang="tr-TR" sz="1200" b="0" dirty="0"/>
                    </a:p>
                  </a:txBody>
                  <a:tcPr anchor="ctr"/>
                </a:tc>
                <a:tc>
                  <a:txBody>
                    <a:bodyPr/>
                    <a:lstStyle/>
                    <a:p>
                      <a:pPr algn="ctr"/>
                      <a:r>
                        <a:rPr lang="tr-TR" sz="1200" dirty="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t>Coğrafya-1 </a:t>
                      </a:r>
                    </a:p>
                    <a:p>
                      <a:pPr algn="ctr"/>
                      <a:endParaRPr lang="tr-TR" sz="1200" b="0" dirty="0"/>
                    </a:p>
                  </a:txBody>
                  <a:tcPr anchor="ctr"/>
                </a:tc>
                <a:extLst>
                  <a:ext uri="{0D108BD9-81ED-4DB2-BD59-A6C34878D82A}">
                    <a16:rowId xmlns="" xmlns:a16="http://schemas.microsoft.com/office/drawing/2014/main" val="10004"/>
                  </a:ext>
                </a:extLst>
              </a:tr>
              <a:tr h="370840">
                <a:tc>
                  <a:txBody>
                    <a:bodyPr/>
                    <a:lstStyle/>
                    <a:p>
                      <a:r>
                        <a:rPr lang="tr-TR" dirty="0"/>
                        <a:t>EA</a:t>
                      </a:r>
                    </a:p>
                  </a:txBody>
                  <a:tcPr/>
                </a:tc>
                <a:tc>
                  <a:txBody>
                    <a:bodyPr/>
                    <a:lstStyle/>
                    <a:p>
                      <a:pPr algn="ctr"/>
                      <a:r>
                        <a:rPr lang="tr-TR" dirty="0"/>
                        <a:t>13</a:t>
                      </a:r>
                    </a:p>
                  </a:txBody>
                  <a:tcPr/>
                </a:tc>
                <a:tc>
                  <a:txBody>
                    <a:bodyPr/>
                    <a:lstStyle/>
                    <a:p>
                      <a:pPr algn="ctr"/>
                      <a:r>
                        <a:rPr lang="tr-TR" dirty="0"/>
                        <a:t>13</a:t>
                      </a:r>
                    </a:p>
                  </a:txBody>
                  <a:tcPr/>
                </a:tc>
                <a:tc>
                  <a:txBody>
                    <a:bodyPr/>
                    <a:lstStyle/>
                    <a:p>
                      <a:pPr algn="ctr"/>
                      <a:r>
                        <a:rPr lang="tr-TR" dirty="0"/>
                        <a:t>7</a:t>
                      </a:r>
                    </a:p>
                  </a:txBody>
                  <a:tcPr/>
                </a:tc>
                <a:tc>
                  <a:txBody>
                    <a:bodyPr/>
                    <a:lstStyle/>
                    <a:p>
                      <a:pPr algn="ctr"/>
                      <a:r>
                        <a:rPr lang="tr-TR" dirty="0"/>
                        <a:t>7</a:t>
                      </a:r>
                    </a:p>
                  </a:txBody>
                  <a:tcPr/>
                </a:tc>
                <a:tc>
                  <a:txBody>
                    <a:bodyPr/>
                    <a:lstStyle/>
                    <a:p>
                      <a:pPr algn="ctr"/>
                      <a:r>
                        <a:rPr lang="tr-TR" dirty="0"/>
                        <a:t>30</a:t>
                      </a:r>
                    </a:p>
                  </a:txBody>
                  <a:tcPr/>
                </a:tc>
                <a:tc>
                  <a:txBody>
                    <a:bodyPr/>
                    <a:lstStyle/>
                    <a:p>
                      <a:pPr algn="ctr"/>
                      <a:r>
                        <a:rPr lang="tr-TR" dirty="0"/>
                        <a:t>18</a:t>
                      </a:r>
                    </a:p>
                  </a:txBody>
                  <a:tcPr/>
                </a:tc>
                <a:tc>
                  <a:txBody>
                    <a:bodyPr/>
                    <a:lstStyle/>
                    <a:p>
                      <a:pPr algn="ctr"/>
                      <a:r>
                        <a:rPr lang="tr-TR" dirty="0"/>
                        <a:t>7</a:t>
                      </a:r>
                    </a:p>
                  </a:txBody>
                  <a:tcPr/>
                </a:tc>
                <a:tc>
                  <a:txBody>
                    <a:bodyPr/>
                    <a:lstStyle/>
                    <a:p>
                      <a:pPr algn="ctr"/>
                      <a:r>
                        <a:rPr lang="tr-TR" dirty="0"/>
                        <a:t>5</a:t>
                      </a:r>
                    </a:p>
                  </a:txBody>
                  <a:tcPr/>
                </a:tc>
                <a:extLst>
                  <a:ext uri="{0D108BD9-81ED-4DB2-BD59-A6C34878D82A}">
                    <a16:rowId xmlns="" xmlns:a16="http://schemas.microsoft.com/office/drawing/2014/main" val="10005"/>
                  </a:ext>
                </a:extLst>
              </a:tr>
            </a:tbl>
          </a:graphicData>
        </a:graphic>
      </p:graphicFrame>
      <p:sp>
        <p:nvSpPr>
          <p:cNvPr id="6" name="5 Altbilgi Yer Tutucusu"/>
          <p:cNvSpPr>
            <a:spLocks noGrp="1"/>
          </p:cNvSpPr>
          <p:nvPr>
            <p:ph type="ftr" sz="quarter" idx="11"/>
          </p:nvPr>
        </p:nvSpPr>
        <p:spPr/>
        <p:txBody>
          <a:bodyPr/>
          <a:lstStyle/>
          <a:p>
            <a:r>
              <a:rPr lang="en-US" b="1">
                <a:solidFill>
                  <a:schemeClr val="tx1">
                    <a:lumMod val="75000"/>
                    <a:lumOff val="25000"/>
                  </a:schemeClr>
                </a:solidFill>
              </a:rPr>
              <a:t>www.rehberlikservisim.com</a:t>
            </a: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4" name="3 İçerik Yer Tutucusu"/>
          <p:cNvGraphicFramePr>
            <a:graphicFrameLocks noGrp="1"/>
          </p:cNvGraphicFramePr>
          <p:nvPr>
            <p:ph idx="1"/>
          </p:nvPr>
        </p:nvGraphicFramePr>
        <p:xfrm>
          <a:off x="409577" y="1762123"/>
          <a:ext cx="8448673" cy="4838701"/>
        </p:xfrm>
        <a:graphic>
          <a:graphicData uri="http://schemas.openxmlformats.org/drawingml/2006/table">
            <a:tbl>
              <a:tblPr firstRow="1" bandRow="1">
                <a:tableStyleId>{8799B23B-EC83-4686-B30A-512413B5E67A}</a:tableStyleId>
              </a:tblPr>
              <a:tblGrid>
                <a:gridCol w="3714748">
                  <a:extLst>
                    <a:ext uri="{9D8B030D-6E8A-4147-A177-3AD203B41FA5}">
                      <a16:colId xmlns="" xmlns:a16="http://schemas.microsoft.com/office/drawing/2014/main" val="20000"/>
                    </a:ext>
                  </a:extLst>
                </a:gridCol>
                <a:gridCol w="1352550">
                  <a:extLst>
                    <a:ext uri="{9D8B030D-6E8A-4147-A177-3AD203B41FA5}">
                      <a16:colId xmlns="" xmlns:a16="http://schemas.microsoft.com/office/drawing/2014/main" val="20001"/>
                    </a:ext>
                  </a:extLst>
                </a:gridCol>
                <a:gridCol w="1162050">
                  <a:extLst>
                    <a:ext uri="{9D8B030D-6E8A-4147-A177-3AD203B41FA5}">
                      <a16:colId xmlns="" xmlns:a16="http://schemas.microsoft.com/office/drawing/2014/main" val="20002"/>
                    </a:ext>
                  </a:extLst>
                </a:gridCol>
                <a:gridCol w="1209675">
                  <a:extLst>
                    <a:ext uri="{9D8B030D-6E8A-4147-A177-3AD203B41FA5}">
                      <a16:colId xmlns="" xmlns:a16="http://schemas.microsoft.com/office/drawing/2014/main" val="20003"/>
                    </a:ext>
                  </a:extLst>
                </a:gridCol>
                <a:gridCol w="1009650">
                  <a:extLst>
                    <a:ext uri="{9D8B030D-6E8A-4147-A177-3AD203B41FA5}">
                      <a16:colId xmlns="" xmlns:a16="http://schemas.microsoft.com/office/drawing/2014/main" val="20004"/>
                    </a:ext>
                  </a:extLst>
                </a:gridCol>
              </a:tblGrid>
              <a:tr h="489910">
                <a:tc rowSpan="2">
                  <a:txBody>
                    <a:bodyPr/>
                    <a:lstStyle/>
                    <a:p>
                      <a:pPr algn="ctr"/>
                      <a:r>
                        <a:rPr lang="tr-TR" dirty="0"/>
                        <a:t>Adayın, Yerleşmeyi Hedeflediği Programın Puan Türleri</a:t>
                      </a:r>
                      <a:r>
                        <a:rPr lang="tr-TR" baseline="0" dirty="0"/>
                        <a:t> İçin Çözmesi Gereken Testler</a:t>
                      </a:r>
                      <a:endParaRPr lang="tr-TR" dirty="0"/>
                    </a:p>
                  </a:txBody>
                  <a:tcPr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dirty="0"/>
                        <a:t>ALAN YETERLİLİK TESTLERİ </a:t>
                      </a:r>
                    </a:p>
                  </a:txBody>
                  <a:tcP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1409331">
                <a:tc vMerge="1">
                  <a:txBody>
                    <a:bodyPr/>
                    <a:lstStyle/>
                    <a:p>
                      <a:endParaRPr lang="tr-TR" dirty="0"/>
                    </a:p>
                  </a:txBody>
                  <a:tcPr/>
                </a:tc>
                <a:tc>
                  <a:txBody>
                    <a:bodyPr/>
                    <a:lstStyle/>
                    <a:p>
                      <a:pPr algn="ctr"/>
                      <a:r>
                        <a:rPr lang="tr-TR" sz="1600" b="1" dirty="0"/>
                        <a:t>Türk Dili ve Edebiyatı- Sosyal Bilimler-1</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Sosyal Bilimler-2</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 Matematik</a:t>
                      </a:r>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a:t>Fen Bilimleri</a:t>
                      </a:r>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1"/>
                  </a:ext>
                </a:extLst>
              </a:tr>
              <a:tr h="489910">
                <a:tc>
                  <a:txBody>
                    <a:bodyPr/>
                    <a:lstStyle/>
                    <a:p>
                      <a:r>
                        <a:rPr lang="tr-TR" dirty="0"/>
                        <a:t>Sözel Puan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2"/>
                  </a:ext>
                </a:extLst>
              </a:tr>
              <a:tr h="489910">
                <a:tc>
                  <a:txBody>
                    <a:bodyPr/>
                    <a:lstStyle/>
                    <a:p>
                      <a:r>
                        <a:rPr lang="tr-TR" dirty="0"/>
                        <a:t>Sayısal Puan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3"/>
                  </a:ext>
                </a:extLst>
              </a:tr>
              <a:tr h="489910">
                <a:tc>
                  <a:txBody>
                    <a:bodyPr/>
                    <a:lstStyle/>
                    <a:p>
                      <a:r>
                        <a:rPr lang="tr-TR" dirty="0"/>
                        <a:t>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4"/>
                  </a:ext>
                </a:extLst>
              </a:tr>
              <a:tr h="489910">
                <a:tc>
                  <a:txBody>
                    <a:bodyPr/>
                    <a:lstStyle/>
                    <a:p>
                      <a:r>
                        <a:rPr lang="tr-TR" dirty="0"/>
                        <a:t>Sözel + 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5"/>
                  </a:ext>
                </a:extLst>
              </a:tr>
              <a:tr h="489910">
                <a:tc>
                  <a:txBody>
                    <a:bodyPr/>
                    <a:lstStyle/>
                    <a:p>
                      <a:r>
                        <a:rPr lang="tr-TR" dirty="0"/>
                        <a:t>Sayısal + Eşit Ağırlık Puanı için</a:t>
                      </a:r>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6"/>
                  </a:ext>
                </a:extLst>
              </a:tr>
              <a:tr h="489910">
                <a:tc>
                  <a:txBody>
                    <a:bodyPr/>
                    <a:lstStyle/>
                    <a:p>
                      <a:r>
                        <a:rPr lang="tr-TR" dirty="0"/>
                        <a:t>Sözel + Sayısal + Eşit Ağırlık  Puanı</a:t>
                      </a:r>
                      <a:r>
                        <a:rPr lang="tr-TR" baseline="0" dirty="0"/>
                        <a:t>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extLst>
                  <a:ext uri="{0D108BD9-81ED-4DB2-BD59-A6C34878D82A}">
                    <a16:rowId xmlns="" xmlns:a16="http://schemas.microsoft.com/office/drawing/2014/main" val="10007"/>
                  </a:ext>
                </a:extLst>
              </a:tr>
            </a:tbl>
          </a:graphicData>
        </a:graphic>
      </p:graphicFrame>
      <p:pic>
        <p:nvPicPr>
          <p:cNvPr id="9" name="8 Resim" descr="120px-Orange_check.svg.png"/>
          <p:cNvPicPr>
            <a:picLocks noChangeAspect="1"/>
          </p:cNvPicPr>
          <p:nvPr/>
        </p:nvPicPr>
        <p:blipFill>
          <a:blip r:embed="rId2" cstate="print"/>
          <a:stretch>
            <a:fillRect/>
          </a:stretch>
        </p:blipFill>
        <p:spPr>
          <a:xfrm>
            <a:off x="4648200" y="3752850"/>
            <a:ext cx="314325" cy="314325"/>
          </a:xfrm>
          <a:prstGeom prst="rect">
            <a:avLst/>
          </a:prstGeom>
        </p:spPr>
      </p:pic>
      <p:pic>
        <p:nvPicPr>
          <p:cNvPr id="10" name="9 Resim" descr="120px-Orange_check.svg.png"/>
          <p:cNvPicPr>
            <a:picLocks noChangeAspect="1"/>
          </p:cNvPicPr>
          <p:nvPr/>
        </p:nvPicPr>
        <p:blipFill>
          <a:blip r:embed="rId3" cstate="print"/>
          <a:stretch>
            <a:fillRect/>
          </a:stretch>
        </p:blipFill>
        <p:spPr>
          <a:xfrm>
            <a:off x="4667250" y="5219700"/>
            <a:ext cx="323850" cy="323850"/>
          </a:xfrm>
          <a:prstGeom prst="rect">
            <a:avLst/>
          </a:prstGeom>
        </p:spPr>
      </p:pic>
      <p:pic>
        <p:nvPicPr>
          <p:cNvPr id="11" name="10 Resim" descr="120px-Orange_check.svg.png"/>
          <p:cNvPicPr>
            <a:picLocks noChangeAspect="1"/>
          </p:cNvPicPr>
          <p:nvPr/>
        </p:nvPicPr>
        <p:blipFill>
          <a:blip r:embed="rId4" cstate="print"/>
          <a:stretch>
            <a:fillRect/>
          </a:stretch>
        </p:blipFill>
        <p:spPr>
          <a:xfrm>
            <a:off x="8220075" y="4171950"/>
            <a:ext cx="285750" cy="285750"/>
          </a:xfrm>
          <a:prstGeom prst="rect">
            <a:avLst/>
          </a:prstGeom>
        </p:spPr>
      </p:pic>
      <p:pic>
        <p:nvPicPr>
          <p:cNvPr id="12" name="11 Resim" descr="120px-Orange_check.svg.png"/>
          <p:cNvPicPr>
            <a:picLocks noChangeAspect="1"/>
          </p:cNvPicPr>
          <p:nvPr/>
        </p:nvPicPr>
        <p:blipFill>
          <a:blip r:embed="rId5" cstate="print"/>
          <a:stretch>
            <a:fillRect/>
          </a:stretch>
        </p:blipFill>
        <p:spPr>
          <a:xfrm>
            <a:off x="7134225" y="4267200"/>
            <a:ext cx="266700" cy="266700"/>
          </a:xfrm>
          <a:prstGeom prst="rect">
            <a:avLst/>
          </a:prstGeom>
        </p:spPr>
      </p:pic>
      <p:pic>
        <p:nvPicPr>
          <p:cNvPr id="13" name="12 Resim" descr="120px-Orange_check.svg.png"/>
          <p:cNvPicPr>
            <a:picLocks noChangeAspect="1"/>
          </p:cNvPicPr>
          <p:nvPr/>
        </p:nvPicPr>
        <p:blipFill>
          <a:blip r:embed="rId6" cstate="print"/>
          <a:stretch>
            <a:fillRect/>
          </a:stretch>
        </p:blipFill>
        <p:spPr>
          <a:xfrm>
            <a:off x="4686300" y="4724400"/>
            <a:ext cx="295275" cy="295275"/>
          </a:xfrm>
          <a:prstGeom prst="rect">
            <a:avLst/>
          </a:prstGeom>
        </p:spPr>
      </p:pic>
      <p:pic>
        <p:nvPicPr>
          <p:cNvPr id="14" name="13 Resim" descr="120px-Orange_check.svg.png"/>
          <p:cNvPicPr>
            <a:picLocks noChangeAspect="1"/>
          </p:cNvPicPr>
          <p:nvPr/>
        </p:nvPicPr>
        <p:blipFill>
          <a:blip r:embed="rId7" cstate="print"/>
          <a:stretch>
            <a:fillRect/>
          </a:stretch>
        </p:blipFill>
        <p:spPr>
          <a:xfrm>
            <a:off x="7115175" y="4762500"/>
            <a:ext cx="276225" cy="276225"/>
          </a:xfrm>
          <a:prstGeom prst="rect">
            <a:avLst/>
          </a:prstGeom>
        </p:spPr>
      </p:pic>
      <p:pic>
        <p:nvPicPr>
          <p:cNvPr id="15" name="14 Resim" descr="120px-Orange_check.svg.png"/>
          <p:cNvPicPr>
            <a:picLocks noChangeAspect="1"/>
          </p:cNvPicPr>
          <p:nvPr/>
        </p:nvPicPr>
        <p:blipFill>
          <a:blip r:embed="rId7" cstate="print"/>
          <a:stretch>
            <a:fillRect/>
          </a:stretch>
        </p:blipFill>
        <p:spPr>
          <a:xfrm>
            <a:off x="5943600" y="3771900"/>
            <a:ext cx="276225" cy="276225"/>
          </a:xfrm>
          <a:prstGeom prst="rect">
            <a:avLst/>
          </a:prstGeom>
        </p:spPr>
      </p:pic>
      <p:pic>
        <p:nvPicPr>
          <p:cNvPr id="16" name="15 Resim" descr="120px-Orange_check.svg.png"/>
          <p:cNvPicPr>
            <a:picLocks noChangeAspect="1"/>
          </p:cNvPicPr>
          <p:nvPr/>
        </p:nvPicPr>
        <p:blipFill>
          <a:blip r:embed="rId8" cstate="print"/>
          <a:stretch>
            <a:fillRect/>
          </a:stretch>
        </p:blipFill>
        <p:spPr>
          <a:xfrm>
            <a:off x="7134225" y="5705475"/>
            <a:ext cx="304800" cy="304800"/>
          </a:xfrm>
          <a:prstGeom prst="rect">
            <a:avLst/>
          </a:prstGeom>
        </p:spPr>
      </p:pic>
      <p:pic>
        <p:nvPicPr>
          <p:cNvPr id="17" name="16 Resim" descr="120px-Orange_check.svg.png"/>
          <p:cNvPicPr>
            <a:picLocks noChangeAspect="1"/>
          </p:cNvPicPr>
          <p:nvPr/>
        </p:nvPicPr>
        <p:blipFill>
          <a:blip r:embed="rId3" cstate="print"/>
          <a:stretch>
            <a:fillRect/>
          </a:stretch>
        </p:blipFill>
        <p:spPr>
          <a:xfrm>
            <a:off x="4648201" y="5667376"/>
            <a:ext cx="323850" cy="323850"/>
          </a:xfrm>
          <a:prstGeom prst="rect">
            <a:avLst/>
          </a:prstGeom>
        </p:spPr>
      </p:pic>
      <p:pic>
        <p:nvPicPr>
          <p:cNvPr id="18" name="17 Resim" descr="120px-Orange_check.svg.png"/>
          <p:cNvPicPr>
            <a:picLocks noChangeAspect="1"/>
          </p:cNvPicPr>
          <p:nvPr/>
        </p:nvPicPr>
        <p:blipFill>
          <a:blip r:embed="rId6" cstate="print"/>
          <a:stretch>
            <a:fillRect/>
          </a:stretch>
        </p:blipFill>
        <p:spPr>
          <a:xfrm>
            <a:off x="7115175" y="5248275"/>
            <a:ext cx="295275" cy="295275"/>
          </a:xfrm>
          <a:prstGeom prst="rect">
            <a:avLst/>
          </a:prstGeom>
        </p:spPr>
      </p:pic>
      <p:pic>
        <p:nvPicPr>
          <p:cNvPr id="19" name="18 Resim" descr="120px-Orange_check.svg.png"/>
          <p:cNvPicPr>
            <a:picLocks noChangeAspect="1"/>
          </p:cNvPicPr>
          <p:nvPr/>
        </p:nvPicPr>
        <p:blipFill>
          <a:blip r:embed="rId3" cstate="print"/>
          <a:stretch>
            <a:fillRect/>
          </a:stretch>
        </p:blipFill>
        <p:spPr>
          <a:xfrm>
            <a:off x="5905501" y="5172076"/>
            <a:ext cx="323850" cy="323850"/>
          </a:xfrm>
          <a:prstGeom prst="rect">
            <a:avLst/>
          </a:prstGeom>
        </p:spPr>
      </p:pic>
      <p:pic>
        <p:nvPicPr>
          <p:cNvPr id="20" name="19 Resim" descr="120px-Orange_check.svg.png"/>
          <p:cNvPicPr>
            <a:picLocks noChangeAspect="1"/>
          </p:cNvPicPr>
          <p:nvPr/>
        </p:nvPicPr>
        <p:blipFill>
          <a:blip r:embed="rId8" cstate="print"/>
          <a:stretch>
            <a:fillRect/>
          </a:stretch>
        </p:blipFill>
        <p:spPr>
          <a:xfrm>
            <a:off x="5895975" y="6143625"/>
            <a:ext cx="304800" cy="304800"/>
          </a:xfrm>
          <a:prstGeom prst="rect">
            <a:avLst/>
          </a:prstGeom>
        </p:spPr>
      </p:pic>
      <p:pic>
        <p:nvPicPr>
          <p:cNvPr id="21" name="20 Resim" descr="120px-Orange_check.svg.png"/>
          <p:cNvPicPr>
            <a:picLocks noChangeAspect="1"/>
          </p:cNvPicPr>
          <p:nvPr/>
        </p:nvPicPr>
        <p:blipFill>
          <a:blip r:embed="rId8" cstate="print"/>
          <a:stretch>
            <a:fillRect/>
          </a:stretch>
        </p:blipFill>
        <p:spPr>
          <a:xfrm>
            <a:off x="4695825" y="6210300"/>
            <a:ext cx="304800" cy="304800"/>
          </a:xfrm>
          <a:prstGeom prst="rect">
            <a:avLst/>
          </a:prstGeom>
        </p:spPr>
      </p:pic>
      <p:pic>
        <p:nvPicPr>
          <p:cNvPr id="22" name="21 Resim" descr="120px-Orange_check.svg.png"/>
          <p:cNvPicPr>
            <a:picLocks noChangeAspect="1"/>
          </p:cNvPicPr>
          <p:nvPr/>
        </p:nvPicPr>
        <p:blipFill>
          <a:blip r:embed="rId7" cstate="print"/>
          <a:stretch>
            <a:fillRect/>
          </a:stretch>
        </p:blipFill>
        <p:spPr>
          <a:xfrm>
            <a:off x="8305800" y="5686425"/>
            <a:ext cx="276225" cy="276225"/>
          </a:xfrm>
          <a:prstGeom prst="rect">
            <a:avLst/>
          </a:prstGeom>
        </p:spPr>
      </p:pic>
      <p:pic>
        <p:nvPicPr>
          <p:cNvPr id="23" name="22 Resim" descr="120px-Orange_check.svg.png"/>
          <p:cNvPicPr>
            <a:picLocks noChangeAspect="1"/>
          </p:cNvPicPr>
          <p:nvPr/>
        </p:nvPicPr>
        <p:blipFill>
          <a:blip r:embed="rId8" cstate="print"/>
          <a:stretch>
            <a:fillRect/>
          </a:stretch>
        </p:blipFill>
        <p:spPr>
          <a:xfrm>
            <a:off x="8258175" y="6219825"/>
            <a:ext cx="304800" cy="304800"/>
          </a:xfrm>
          <a:prstGeom prst="rect">
            <a:avLst/>
          </a:prstGeom>
        </p:spPr>
      </p:pic>
      <p:pic>
        <p:nvPicPr>
          <p:cNvPr id="24" name="23 Resim" descr="120px-Orange_check.svg.png"/>
          <p:cNvPicPr>
            <a:picLocks noChangeAspect="1"/>
          </p:cNvPicPr>
          <p:nvPr/>
        </p:nvPicPr>
        <p:blipFill>
          <a:blip r:embed="rId4" cstate="print"/>
          <a:stretch>
            <a:fillRect/>
          </a:stretch>
        </p:blipFill>
        <p:spPr>
          <a:xfrm>
            <a:off x="7134225" y="6200775"/>
            <a:ext cx="285750" cy="285750"/>
          </a:xfrm>
          <a:prstGeom prst="rect">
            <a:avLst/>
          </a:prstGeom>
        </p:spPr>
      </p:pic>
      <p:grpSp>
        <p:nvGrpSpPr>
          <p:cNvPr id="26" name="Group 3"/>
          <p:cNvGrpSpPr/>
          <p:nvPr/>
        </p:nvGrpSpPr>
        <p:grpSpPr>
          <a:xfrm>
            <a:off x="-163902" y="52999"/>
            <a:ext cx="9144000" cy="1077218"/>
            <a:chOff x="-218536" y="-1131860"/>
            <a:chExt cx="12192000" cy="1436291"/>
          </a:xfrm>
        </p:grpSpPr>
        <p:sp>
          <p:nvSpPr>
            <p:cNvPr id="27" name="TextBox 4"/>
            <p:cNvSpPr txBox="1"/>
            <p:nvPr/>
          </p:nvSpPr>
          <p:spPr>
            <a:xfrm>
              <a:off x="-218536" y="-1131860"/>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PUAN TÜRLERİ İÇİN</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8" name="Rectangle 5"/>
            <p:cNvSpPr/>
            <p:nvPr/>
          </p:nvSpPr>
          <p:spPr>
            <a:xfrm>
              <a:off x="324617" y="-433978"/>
              <a:ext cx="10944665" cy="615553"/>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 TESTLER ÇÖZÜLMELİ?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25" name="24 Altbilgi Yer Tutucusu"/>
          <p:cNvSpPr>
            <a:spLocks noGrp="1"/>
          </p:cNvSpPr>
          <p:nvPr>
            <p:ph type="ftr" sz="quarter" idx="11"/>
          </p:nvPr>
        </p:nvSpPr>
        <p:spPr>
          <a:xfrm>
            <a:off x="3028950" y="6546040"/>
            <a:ext cx="3086100" cy="365125"/>
          </a:xfrm>
        </p:spPr>
        <p:txBody>
          <a:bodyPr/>
          <a:lstStyle/>
          <a:p>
            <a:r>
              <a:rPr lang="en-US" b="1" dirty="0">
                <a:solidFill>
                  <a:schemeClr val="tx1">
                    <a:lumMod val="75000"/>
                    <a:lumOff val="25000"/>
                  </a:schemeClr>
                </a:solidFill>
              </a:rPr>
              <a:t>www.rehberlikservisim.com</a:t>
            </a:r>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style.rotation</p:attrName>
                                        </p:attrNameLst>
                                      </p:cBhvr>
                                      <p:tavLst>
                                        <p:tav tm="0">
                                          <p:val>
                                            <p:fltVal val="720"/>
                                          </p:val>
                                        </p:tav>
                                        <p:tav tm="100000">
                                          <p:val>
                                            <p:fltVal val="0"/>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35"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style.rotation</p:attrName>
                                        </p:attrNameLst>
                                      </p:cBhvr>
                                      <p:tavLst>
                                        <p:tav tm="0">
                                          <p:val>
                                            <p:fltVal val="720"/>
                                          </p:val>
                                        </p:tav>
                                        <p:tav tm="100000">
                                          <p:val>
                                            <p:fltVal val="0"/>
                                          </p:val>
                                        </p:tav>
                                      </p:tavLst>
                                    </p:anim>
                                    <p:anim calcmode="lin" valueType="num">
                                      <p:cBhvr>
                                        <p:cTn id="67" dur="2000" fill="hold"/>
                                        <p:tgtEl>
                                          <p:spTgt spid="19"/>
                                        </p:tgtEl>
                                        <p:attrNameLst>
                                          <p:attrName>ppt_h</p:attrName>
                                        </p:attrNameLst>
                                      </p:cBhvr>
                                      <p:tavLst>
                                        <p:tav tm="0">
                                          <p:val>
                                            <p:fltVal val="0"/>
                                          </p:val>
                                        </p:tav>
                                        <p:tav tm="100000">
                                          <p:val>
                                            <p:strVal val="#ppt_h"/>
                                          </p:val>
                                        </p:tav>
                                      </p:tavLst>
                                    </p:anim>
                                    <p:anim calcmode="lin" valueType="num">
                                      <p:cBhvr>
                                        <p:cTn id="68" dur="2000" fill="hold"/>
                                        <p:tgtEl>
                                          <p:spTgt spid="19"/>
                                        </p:tgtEl>
                                        <p:attrNameLst>
                                          <p:attrName>ppt_w</p:attrName>
                                        </p:attrNameLst>
                                      </p:cBhvr>
                                      <p:tavLst>
                                        <p:tav tm="0">
                                          <p:val>
                                            <p:fltVal val="0"/>
                                          </p:val>
                                        </p:tav>
                                        <p:tav tm="100000">
                                          <p:val>
                                            <p:strVal val="#ppt_w"/>
                                          </p:val>
                                        </p:tav>
                                      </p:tavLst>
                                    </p:anim>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style.rotation</p:attrName>
                                        </p:attrNameLst>
                                      </p:cBhvr>
                                      <p:tavLst>
                                        <p:tav tm="0">
                                          <p:val>
                                            <p:fltVal val="720"/>
                                          </p:val>
                                        </p:tav>
                                        <p:tav tm="100000">
                                          <p:val>
                                            <p:fltVal val="0"/>
                                          </p:val>
                                        </p:tav>
                                      </p:tavLst>
                                    </p:anim>
                                    <p:anim calcmode="lin" valueType="num">
                                      <p:cBhvr>
                                        <p:cTn id="74" dur="2000" fill="hold"/>
                                        <p:tgtEl>
                                          <p:spTgt spid="18"/>
                                        </p:tgtEl>
                                        <p:attrNameLst>
                                          <p:attrName>ppt_h</p:attrName>
                                        </p:attrNameLst>
                                      </p:cBhvr>
                                      <p:tavLst>
                                        <p:tav tm="0">
                                          <p:val>
                                            <p:fltVal val="0"/>
                                          </p:val>
                                        </p:tav>
                                        <p:tav tm="100000">
                                          <p:val>
                                            <p:strVal val="#ppt_h"/>
                                          </p:val>
                                        </p:tav>
                                      </p:tavLst>
                                    </p:anim>
                                    <p:anim calcmode="lin" valueType="num">
                                      <p:cBhvr>
                                        <p:cTn id="75"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style.rotation</p:attrName>
                                        </p:attrNameLst>
                                      </p:cBhvr>
                                      <p:tavLst>
                                        <p:tav tm="0">
                                          <p:val>
                                            <p:fltVal val="720"/>
                                          </p:val>
                                        </p:tav>
                                        <p:tav tm="100000">
                                          <p:val>
                                            <p:fltVal val="0"/>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ppt_w</p:attrName>
                                        </p:attrNameLst>
                                      </p:cBhvr>
                                      <p:tavLst>
                                        <p:tav tm="0">
                                          <p:val>
                                            <p:fltVal val="0"/>
                                          </p:val>
                                        </p:tav>
                                        <p:tav tm="100000">
                                          <p:val>
                                            <p:strVal val="#ppt_w"/>
                                          </p:val>
                                        </p:tav>
                                      </p:tavLst>
                                    </p:anim>
                                  </p:childTnLst>
                                </p:cTn>
                              </p:par>
                            </p:childTnLst>
                          </p:cTn>
                        </p:par>
                        <p:par>
                          <p:cTn id="84" fill="hold">
                            <p:stCondLst>
                              <p:cond delay="2000"/>
                            </p:stCondLst>
                            <p:childTnLst>
                              <p:par>
                                <p:cTn id="85" presetID="35"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anim calcmode="lin" valueType="num">
                                      <p:cBhvr>
                                        <p:cTn id="88" dur="2000" fill="hold"/>
                                        <p:tgtEl>
                                          <p:spTgt spid="16"/>
                                        </p:tgtEl>
                                        <p:attrNameLst>
                                          <p:attrName>style.rotation</p:attrName>
                                        </p:attrNameLst>
                                      </p:cBhvr>
                                      <p:tavLst>
                                        <p:tav tm="0">
                                          <p:val>
                                            <p:fltVal val="720"/>
                                          </p:val>
                                        </p:tav>
                                        <p:tav tm="100000">
                                          <p:val>
                                            <p:fltVal val="0"/>
                                          </p:val>
                                        </p:tav>
                                      </p:tavLst>
                                    </p:anim>
                                    <p:anim calcmode="lin" valueType="num">
                                      <p:cBhvr>
                                        <p:cTn id="89" dur="2000" fill="hold"/>
                                        <p:tgtEl>
                                          <p:spTgt spid="16"/>
                                        </p:tgtEl>
                                        <p:attrNameLst>
                                          <p:attrName>ppt_h</p:attrName>
                                        </p:attrNameLst>
                                      </p:cBhvr>
                                      <p:tavLst>
                                        <p:tav tm="0">
                                          <p:val>
                                            <p:fltVal val="0"/>
                                          </p:val>
                                        </p:tav>
                                        <p:tav tm="100000">
                                          <p:val>
                                            <p:strVal val="#ppt_h"/>
                                          </p:val>
                                        </p:tav>
                                      </p:tavLst>
                                    </p:anim>
                                    <p:anim calcmode="lin" valueType="num">
                                      <p:cBhvr>
                                        <p:cTn id="90" dur="2000" fill="hold"/>
                                        <p:tgtEl>
                                          <p:spTgt spid="16"/>
                                        </p:tgtEl>
                                        <p:attrNameLst>
                                          <p:attrName>ppt_w</p:attrName>
                                        </p:attrNameLst>
                                      </p:cBhvr>
                                      <p:tavLst>
                                        <p:tav tm="0">
                                          <p:val>
                                            <p:fltVal val="0"/>
                                          </p:val>
                                        </p:tav>
                                        <p:tav tm="100000">
                                          <p:val>
                                            <p:strVal val="#ppt_w"/>
                                          </p:val>
                                        </p:tav>
                                      </p:tavLst>
                                    </p:anim>
                                  </p:childTnLst>
                                </p:cTn>
                              </p:par>
                            </p:childTnLst>
                          </p:cTn>
                        </p:par>
                        <p:par>
                          <p:cTn id="91" fill="hold">
                            <p:stCondLst>
                              <p:cond delay="4000"/>
                            </p:stCondLst>
                            <p:childTnLst>
                              <p:par>
                                <p:cTn id="92" presetID="35"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anim calcmode="lin" valueType="num">
                                      <p:cBhvr>
                                        <p:cTn id="95" dur="2000" fill="hold"/>
                                        <p:tgtEl>
                                          <p:spTgt spid="22"/>
                                        </p:tgtEl>
                                        <p:attrNameLst>
                                          <p:attrName>style.rotation</p:attrName>
                                        </p:attrNameLst>
                                      </p:cBhvr>
                                      <p:tavLst>
                                        <p:tav tm="0">
                                          <p:val>
                                            <p:fltVal val="720"/>
                                          </p:val>
                                        </p:tav>
                                        <p:tav tm="100000">
                                          <p:val>
                                            <p:fltVal val="0"/>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 calcmode="lin" valueType="num">
                                      <p:cBhvr>
                                        <p:cTn id="97"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3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cTn>
                              </p:par>
                            </p:childTnLst>
                          </p:cTn>
                        </p:par>
                        <p:par>
                          <p:cTn id="106" fill="hold">
                            <p:stCondLst>
                              <p:cond delay="2000"/>
                            </p:stCondLst>
                            <p:childTnLst>
                              <p:par>
                                <p:cTn id="107" presetID="35"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anim calcmode="lin" valueType="num">
                                      <p:cBhvr>
                                        <p:cTn id="110" dur="2000" fill="hold"/>
                                        <p:tgtEl>
                                          <p:spTgt spid="20"/>
                                        </p:tgtEl>
                                        <p:attrNameLst>
                                          <p:attrName>style.rotation</p:attrName>
                                        </p:attrNameLst>
                                      </p:cBhvr>
                                      <p:tavLst>
                                        <p:tav tm="0">
                                          <p:val>
                                            <p:fltVal val="720"/>
                                          </p:val>
                                        </p:tav>
                                        <p:tav tm="100000">
                                          <p:val>
                                            <p:fltVal val="0"/>
                                          </p:val>
                                        </p:tav>
                                      </p:tavLst>
                                    </p:anim>
                                    <p:anim calcmode="lin" valueType="num">
                                      <p:cBhvr>
                                        <p:cTn id="111" dur="2000" fill="hold"/>
                                        <p:tgtEl>
                                          <p:spTgt spid="20"/>
                                        </p:tgtEl>
                                        <p:attrNameLst>
                                          <p:attrName>ppt_h</p:attrName>
                                        </p:attrNameLst>
                                      </p:cBhvr>
                                      <p:tavLst>
                                        <p:tav tm="0">
                                          <p:val>
                                            <p:fltVal val="0"/>
                                          </p:val>
                                        </p:tav>
                                        <p:tav tm="100000">
                                          <p:val>
                                            <p:strVal val="#ppt_h"/>
                                          </p:val>
                                        </p:tav>
                                      </p:tavLst>
                                    </p:anim>
                                    <p:anim calcmode="lin" valueType="num">
                                      <p:cBhvr>
                                        <p:cTn id="112" dur="2000" fill="hold"/>
                                        <p:tgtEl>
                                          <p:spTgt spid="20"/>
                                        </p:tgtEl>
                                        <p:attrNameLst>
                                          <p:attrName>ppt_w</p:attrName>
                                        </p:attrNameLst>
                                      </p:cBhvr>
                                      <p:tavLst>
                                        <p:tav tm="0">
                                          <p:val>
                                            <p:fltVal val="0"/>
                                          </p:val>
                                        </p:tav>
                                        <p:tav tm="100000">
                                          <p:val>
                                            <p:strVal val="#ppt_w"/>
                                          </p:val>
                                        </p:tav>
                                      </p:tavLst>
                                    </p:anim>
                                  </p:childTnLst>
                                </p:cTn>
                              </p:par>
                            </p:childTnLst>
                          </p:cTn>
                        </p:par>
                        <p:par>
                          <p:cTn id="113" fill="hold">
                            <p:stCondLst>
                              <p:cond delay="4000"/>
                            </p:stCondLst>
                            <p:childTnLst>
                              <p:par>
                                <p:cTn id="114" presetID="35"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par>
                          <p:cTn id="120" fill="hold">
                            <p:stCondLst>
                              <p:cond delay="6000"/>
                            </p:stCondLst>
                            <p:childTnLst>
                              <p:par>
                                <p:cTn id="121" presetID="35"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000"/>
                                        <p:tgtEl>
                                          <p:spTgt spid="23"/>
                                        </p:tgtEl>
                                      </p:cBhvr>
                                    </p:animEffect>
                                    <p:anim calcmode="lin" valueType="num">
                                      <p:cBhvr>
                                        <p:cTn id="124" dur="2000" fill="hold"/>
                                        <p:tgtEl>
                                          <p:spTgt spid="23"/>
                                        </p:tgtEl>
                                        <p:attrNameLst>
                                          <p:attrName>style.rotation</p:attrName>
                                        </p:attrNameLst>
                                      </p:cBhvr>
                                      <p:tavLst>
                                        <p:tav tm="0">
                                          <p:val>
                                            <p:fltVal val="720"/>
                                          </p:val>
                                        </p:tav>
                                        <p:tav tm="100000">
                                          <p:val>
                                            <p:fltVal val="0"/>
                                          </p:val>
                                        </p:tav>
                                      </p:tavLst>
                                    </p:anim>
                                    <p:anim calcmode="lin" valueType="num">
                                      <p:cBhvr>
                                        <p:cTn id="125" dur="2000" fill="hold"/>
                                        <p:tgtEl>
                                          <p:spTgt spid="23"/>
                                        </p:tgtEl>
                                        <p:attrNameLst>
                                          <p:attrName>ppt_h</p:attrName>
                                        </p:attrNameLst>
                                      </p:cBhvr>
                                      <p:tavLst>
                                        <p:tav tm="0">
                                          <p:val>
                                            <p:fltVal val="0"/>
                                          </p:val>
                                        </p:tav>
                                        <p:tav tm="100000">
                                          <p:val>
                                            <p:strVal val="#ppt_h"/>
                                          </p:val>
                                        </p:tav>
                                      </p:tavLst>
                                    </p:anim>
                                    <p:anim calcmode="lin" valueType="num">
                                      <p:cBhvr>
                                        <p:cTn id="126"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34506"/>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400" dirty="0">
                <a:ln w="0"/>
                <a:solidFill>
                  <a:schemeClr val="accent1"/>
                </a:solidFill>
                <a:effectLst>
                  <a:outerShdw blurRad="38100" dist="25400" dir="5400000" algn="ctr" rotWithShape="0">
                    <a:srgbClr val="6E747A">
                      <a:alpha val="43000"/>
                    </a:srgbClr>
                  </a:outerShdw>
                </a:effectLst>
              </a:rPr>
              <a:t>BARAJ PUANLARI</a:t>
            </a: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716494" y="3133388"/>
            <a:ext cx="7401464" cy="1324462"/>
            <a:chOff x="5099395" y="2220731"/>
            <a:chExt cx="7401464" cy="1324462"/>
          </a:xfrm>
        </p:grpSpPr>
        <p:sp>
          <p:nvSpPr>
            <p:cNvPr id="7" name="Rectangle 6"/>
            <p:cNvSpPr/>
            <p:nvPr/>
          </p:nvSpPr>
          <p:spPr>
            <a:xfrm>
              <a:off x="5099395" y="3083528"/>
              <a:ext cx="7401464" cy="461665"/>
            </a:xfrm>
            <a:prstGeom prst="rect">
              <a:avLst/>
            </a:prstGeom>
          </p:spPr>
          <p:txBody>
            <a:bodyPr wrap="square">
              <a:spAutoFit/>
            </a:bodyPr>
            <a:lstStyle/>
            <a:p>
              <a:pPr algn="just"/>
              <a:r>
                <a:rPr lang="tr-TR" sz="2400" b="1" dirty="0">
                  <a:solidFill>
                    <a:schemeClr val="tx2">
                      <a:lumMod val="50000"/>
                    </a:schemeClr>
                  </a:solidFill>
                </a:rPr>
                <a:t>Önceki yıllarda TYT puanı bir sonraki yıl kullanılabiliyordu</a:t>
              </a:r>
              <a:endParaRPr lang="en-US" sz="2400" b="1" dirty="0">
                <a:solidFill>
                  <a:schemeClr val="tx2">
                    <a:lumMod val="50000"/>
                  </a:schemeClr>
                </a:solidFill>
              </a:endParaRPr>
            </a:p>
          </p:txBody>
        </p:sp>
        <p:sp>
          <p:nvSpPr>
            <p:cNvPr id="9" name="Oval 8"/>
            <p:cNvSpPr/>
            <p:nvPr/>
          </p:nvSpPr>
          <p:spPr>
            <a:xfrm>
              <a:off x="10896096" y="2220731"/>
              <a:ext cx="780740" cy="716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200</a:t>
              </a:r>
              <a:endParaRPr lang="en-US" b="1" dirty="0">
                <a:solidFill>
                  <a:schemeClr val="tx1"/>
                </a:solidFill>
              </a:endParaRPr>
            </a:p>
          </p:txBody>
        </p:sp>
      </p:grpSp>
      <p:grpSp>
        <p:nvGrpSpPr>
          <p:cNvPr id="25" name="24 Grup"/>
          <p:cNvGrpSpPr/>
          <p:nvPr/>
        </p:nvGrpSpPr>
        <p:grpSpPr>
          <a:xfrm>
            <a:off x="635979" y="3093638"/>
            <a:ext cx="5794634" cy="764951"/>
            <a:chOff x="0" y="2325809"/>
            <a:chExt cx="5794634" cy="764951"/>
          </a:xfrm>
        </p:grpSpPr>
        <p:sp>
          <p:nvSpPr>
            <p:cNvPr id="19" name="Can 18"/>
            <p:cNvSpPr/>
            <p:nvPr/>
          </p:nvSpPr>
          <p:spPr>
            <a:xfrm rot="5400000">
              <a:off x="2514841" y="-189032"/>
              <a:ext cx="764951" cy="57946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324073" y="2344921"/>
              <a:ext cx="4667027" cy="646331"/>
            </a:xfrm>
            <a:prstGeom prst="rect">
              <a:avLst/>
            </a:prstGeom>
            <a:noFill/>
          </p:spPr>
          <p:txBody>
            <a:bodyPr wrap="square" rtlCol="0">
              <a:spAutoFit/>
            </a:bodyPr>
            <a:lstStyle/>
            <a:p>
              <a:r>
                <a:rPr lang="tr-TR" sz="3600" b="1" dirty="0">
                  <a:solidFill>
                    <a:schemeClr val="bg1"/>
                  </a:solidFill>
                  <a:latin typeface="Arial Black" pitchFamily="34" charset="0"/>
                </a:rPr>
                <a:t>200</a:t>
              </a:r>
              <a:r>
                <a:rPr lang="tr-TR" sz="3200" b="1" dirty="0">
                  <a:solidFill>
                    <a:schemeClr val="bg1"/>
                  </a:solidFill>
                  <a:latin typeface="Arial Black" pitchFamily="34" charset="0"/>
                </a:rPr>
                <a:t> </a:t>
              </a:r>
              <a:r>
                <a:rPr lang="tr-TR" dirty="0">
                  <a:solidFill>
                    <a:schemeClr val="bg1"/>
                  </a:solidFill>
                  <a:latin typeface="Arial Black" pitchFamily="34" charset="0"/>
                </a:rPr>
                <a:t>PUAN ÜZERİ ALANLAR</a:t>
              </a:r>
              <a:endParaRPr lang="en-US" dirty="0">
                <a:solidFill>
                  <a:schemeClr val="bg1"/>
                </a:solidFill>
                <a:latin typeface="Arial Black" pitchFamily="34" charset="0"/>
              </a:endParaRPr>
            </a:p>
          </p:txBody>
        </p:sp>
      </p:grpSp>
      <p:sp>
        <p:nvSpPr>
          <p:cNvPr id="24" name="TextBox 23"/>
          <p:cNvSpPr txBox="1"/>
          <p:nvPr/>
        </p:nvSpPr>
        <p:spPr>
          <a:xfrm>
            <a:off x="1345720" y="5288250"/>
            <a:ext cx="7798279" cy="707886"/>
          </a:xfrm>
          <a:prstGeom prst="rect">
            <a:avLst/>
          </a:prstGeom>
          <a:noFill/>
        </p:spPr>
        <p:txBody>
          <a:bodyPr wrap="square" rtlCol="0">
            <a:spAutoFit/>
          </a:bodyPr>
          <a:lstStyle/>
          <a:p>
            <a:r>
              <a:rPr lang="tr-TR" sz="2000" dirty="0">
                <a:latin typeface="Arial Black" pitchFamily="34" charset="0"/>
              </a:rPr>
              <a:t>Artık TYT puanı bir sonraki yıl </a:t>
            </a:r>
            <a:r>
              <a:rPr lang="tr-TR" sz="2000" dirty="0" err="1">
                <a:latin typeface="Arial Black" pitchFamily="34" charset="0"/>
              </a:rPr>
              <a:t>YKS’de</a:t>
            </a:r>
            <a:r>
              <a:rPr lang="tr-TR" sz="2000" dirty="0">
                <a:latin typeface="Arial Black" pitchFamily="34" charset="0"/>
              </a:rPr>
              <a:t> kullanılamayacaktır.  </a:t>
            </a:r>
            <a:endParaRPr lang="en-US" sz="2000" dirty="0">
              <a:latin typeface="Arial Black" pitchFamily="34" charset="0"/>
            </a:endParaRPr>
          </a:p>
        </p:txBody>
      </p:sp>
      <p:sp>
        <p:nvSpPr>
          <p:cNvPr id="32" name="31 Altbilgi Yer Tutucusu"/>
          <p:cNvSpPr>
            <a:spLocks noGrp="1"/>
          </p:cNvSpPr>
          <p:nvPr>
            <p:ph type="ftr" sz="quarter" idx="11"/>
          </p:nvPr>
        </p:nvSpPr>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18</a:t>
            </a:fld>
            <a:endParaRPr lang="en-US"/>
          </a:p>
        </p:txBody>
      </p:sp>
      <p:sp>
        <p:nvSpPr>
          <p:cNvPr id="3" name="Simge &quot;Yok&quot; 2"/>
          <p:cNvSpPr/>
          <p:nvPr/>
        </p:nvSpPr>
        <p:spPr>
          <a:xfrm>
            <a:off x="431321" y="5166425"/>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Metin kutusu 1"/>
          <p:cNvSpPr txBox="1"/>
          <p:nvPr/>
        </p:nvSpPr>
        <p:spPr>
          <a:xfrm>
            <a:off x="635978" y="1439461"/>
            <a:ext cx="8206097" cy="1200329"/>
          </a:xfrm>
          <a:prstGeom prst="rect">
            <a:avLst/>
          </a:prstGeom>
          <a:noFill/>
        </p:spPr>
        <p:txBody>
          <a:bodyPr wrap="square" rtlCol="0">
            <a:spAutoFit/>
          </a:bodyPr>
          <a:lstStyle/>
          <a:p>
            <a:r>
              <a:rPr lang="tr-TR" sz="3600" dirty="0"/>
              <a:t>TYT ve AYT için Baraj puanı uygulaması 2022 yılında kaldırılmıştır.</a:t>
            </a:r>
          </a:p>
        </p:txBody>
      </p:sp>
    </p:spTree>
    <p:extLst>
      <p:ext uri="{BB962C8B-B14F-4D97-AF65-F5344CB8AC3E}">
        <p14:creationId xmlns:p14="http://schemas.microsoft.com/office/powerpoint/2010/main" val="23755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ln w="0"/>
                <a:solidFill>
                  <a:schemeClr val="accent1"/>
                </a:solidFill>
                <a:effectLst>
                  <a:outerShdw blurRad="38100" dist="25400" dir="5400000" algn="ctr" rotWithShape="0">
                    <a:srgbClr val="6E747A">
                      <a:alpha val="43000"/>
                    </a:srgbClr>
                  </a:outerShdw>
                </a:effectLst>
                <a:ea typeface="Roboto Bk" pitchFamily="2" charset="0"/>
              </a:rPr>
              <a:t>PUANIN HESAPLANABİLMESİ İÇİN</a:t>
            </a:r>
          </a:p>
          <a:p>
            <a:pPr algn="ctr"/>
            <a:r>
              <a:rPr lang="tr-TR" sz="2800" dirty="0">
                <a:ln w="0"/>
                <a:solidFill>
                  <a:schemeClr val="accent1"/>
                </a:solidFill>
                <a:effectLst>
                  <a:outerShdw blurRad="38100" dist="25400" dir="5400000" algn="ctr" rotWithShape="0">
                    <a:srgbClr val="6E747A">
                      <a:alpha val="43000"/>
                    </a:srgbClr>
                  </a:outerShdw>
                </a:effectLst>
                <a:ea typeface="Roboto Bk" pitchFamily="2" charset="0"/>
              </a:rPr>
              <a:t>EN AZ KAÇNET YAPMAK GEREKİR?</a:t>
            </a:r>
          </a:p>
        </p:txBody>
      </p:sp>
      <p:graphicFrame>
        <p:nvGraphicFramePr>
          <p:cNvPr id="15" name="Tablo 14"/>
          <p:cNvGraphicFramePr>
            <a:graphicFrameLocks noGrp="1"/>
          </p:cNvGraphicFramePr>
          <p:nvPr>
            <p:extLst>
              <p:ext uri="{D42A27DB-BD31-4B8C-83A1-F6EECF244321}">
                <p14:modId xmlns:p14="http://schemas.microsoft.com/office/powerpoint/2010/main" val="3603784880"/>
              </p:ext>
            </p:extLst>
          </p:nvPr>
        </p:nvGraphicFramePr>
        <p:xfrm>
          <a:off x="759679" y="1265482"/>
          <a:ext cx="7772400" cy="736600"/>
        </p:xfrm>
        <a:graphic>
          <a:graphicData uri="http://schemas.openxmlformats.org/drawingml/2006/table">
            <a:tbl>
              <a:tblPr firstRow="1" bandRow="1">
                <a:tableStyleId>{5940675A-B579-460E-94D1-54222C63F5DA}</a:tableStyleId>
              </a:tblPr>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370840">
                <a:tc rowSpan="2">
                  <a:txBody>
                    <a:bodyPr/>
                    <a:lstStyle/>
                    <a:p>
                      <a:pPr algn="ctr"/>
                      <a:r>
                        <a:rPr lang="tr-T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TYT</a:t>
                      </a:r>
                    </a:p>
                  </a:txBody>
                  <a:tcPr>
                    <a:lnR w="12700" cap="flat" cmpd="sng" algn="ctr">
                      <a:solidFill>
                        <a:schemeClr val="accent2">
                          <a:lumMod val="75000"/>
                        </a:schemeClr>
                      </a:solidFill>
                      <a:prstDash val="solid"/>
                      <a:round/>
                      <a:headEnd type="none" w="med" len="med"/>
                      <a:tailEnd type="none" w="med" len="med"/>
                    </a:lnR>
                    <a:solidFill>
                      <a:schemeClr val="accent2">
                        <a:lumMod val="20000"/>
                        <a:lumOff val="80000"/>
                      </a:schemeClr>
                    </a:solidFill>
                  </a:tcPr>
                </a:tc>
                <a:tc>
                  <a:txBody>
                    <a:bodyPr/>
                    <a:lstStyle/>
                    <a:p>
                      <a:pPr algn="ctr"/>
                      <a:r>
                        <a:rPr lang="tr-TR" dirty="0"/>
                        <a:t>Türkçe Testi </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tr-TR" dirty="0"/>
                        <a:t>Temel Matematik Testi </a:t>
                      </a:r>
                    </a:p>
                  </a:txBody>
                  <a:tcPr>
                    <a:lnL w="12700" cap="flat" cmpd="sng" algn="ctr">
                      <a:solidFill>
                        <a:schemeClr val="accent2">
                          <a:lumMod val="75000"/>
                        </a:schemeClr>
                      </a:solidFill>
                      <a:prstDash val="solid"/>
                      <a:round/>
                      <a:headEnd type="none" w="med" len="med"/>
                      <a:tailEnd type="none" w="med" len="med"/>
                    </a:lnL>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0"/>
                  </a:ext>
                </a:extLst>
              </a:tr>
              <a:tr h="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solidFill>
                      <a:schemeClr val="accent2">
                        <a:lumMod val="20000"/>
                        <a:lumOff val="80000"/>
                      </a:schemeClr>
                    </a:solidFill>
                  </a:tcPr>
                </a:tc>
                <a:tc hMerge="1">
                  <a:txBody>
                    <a:bodyPr/>
                    <a:lstStyle/>
                    <a:p>
                      <a:endParaRPr lang="tr-TR" dirty="0"/>
                    </a:p>
                  </a:txBody>
                  <a:tcPr/>
                </a:tc>
                <a:extLst>
                  <a:ext uri="{0D108BD9-81ED-4DB2-BD59-A6C34878D82A}">
                    <a16:rowId xmlns="" xmlns:a16="http://schemas.microsoft.com/office/drawing/2014/main" val="10001"/>
                  </a:ext>
                </a:extLst>
              </a:tr>
            </a:tbl>
          </a:graphicData>
        </a:graphic>
      </p:graphicFrame>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1672525"/>
            <a:ext cx="390934" cy="390934"/>
          </a:xfrm>
          <a:prstGeom prst="rect">
            <a:avLst/>
          </a:prstGeom>
        </p:spPr>
      </p:pic>
      <p:graphicFrame>
        <p:nvGraphicFramePr>
          <p:cNvPr id="17" name="Tablo 16"/>
          <p:cNvGraphicFramePr>
            <a:graphicFrameLocks noGrp="1"/>
          </p:cNvGraphicFramePr>
          <p:nvPr>
            <p:extLst>
              <p:ext uri="{D42A27DB-BD31-4B8C-83A1-F6EECF244321}">
                <p14:modId xmlns:p14="http://schemas.microsoft.com/office/powerpoint/2010/main" val="1195854227"/>
              </p:ext>
            </p:extLst>
          </p:nvPr>
        </p:nvGraphicFramePr>
        <p:xfrm>
          <a:off x="759679" y="2129039"/>
          <a:ext cx="7772400" cy="741680"/>
        </p:xfrm>
        <a:graphic>
          <a:graphicData uri="http://schemas.openxmlformats.org/drawingml/2006/table">
            <a:tbl>
              <a:tblPr firstRow="1" bandRow="1">
                <a:tableStyleId>{5940675A-B579-460E-94D1-54222C63F5DA}</a:tableStyleId>
              </a:tblPr>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370840">
                <a:tc rowSpan="2">
                  <a:txBody>
                    <a:bodyPr/>
                    <a:lstStyle/>
                    <a:p>
                      <a:pPr algn="ctr"/>
                      <a:r>
                        <a:rPr lang="tr-TR" sz="4000" b="1" cap="none" spc="0" baseline="0" dirty="0">
                          <a:ln w="12700" cmpd="sng">
                            <a:solidFill>
                              <a:schemeClr val="accent4"/>
                            </a:solidFill>
                            <a:prstDash val="solid"/>
                          </a:ln>
                          <a:solidFill>
                            <a:schemeClr val="tx1"/>
                          </a:solidFill>
                          <a:effectLst/>
                        </a:rPr>
                        <a:t>SAYISAL</a:t>
                      </a:r>
                      <a:endParaRPr lang="tr-TR" sz="4000" b="1" cap="none" spc="0" dirty="0">
                        <a:ln w="12700" cmpd="sng">
                          <a:solidFill>
                            <a:schemeClr val="accent4"/>
                          </a:solidFill>
                          <a:prstDash val="solid"/>
                        </a:ln>
                        <a:solidFill>
                          <a:schemeClr val="tx1"/>
                        </a:solidFill>
                        <a:effectLst/>
                      </a:endParaRPr>
                    </a:p>
                  </a:txBody>
                  <a:tcPr>
                    <a:lnR w="12700" cap="flat" cmpd="sng" algn="ctr">
                      <a:solidFill>
                        <a:schemeClr val="accent4">
                          <a:lumMod val="75000"/>
                        </a:schemeClr>
                      </a:solidFill>
                      <a:prstDash val="solid"/>
                      <a:round/>
                      <a:headEnd type="none" w="med" len="med"/>
                      <a:tailEnd type="none" w="med" len="med"/>
                    </a:ln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tr-TR" dirty="0"/>
                        <a:t>Fen Bilimleri Testi</a:t>
                      </a:r>
                    </a:p>
                  </a:txBody>
                  <a:tcPr>
                    <a:lnL w="12700" cap="flat" cmpd="sng" algn="ctr">
                      <a:solidFill>
                        <a:schemeClr val="accent4">
                          <a:lumMod val="75000"/>
                        </a:schemeClr>
                      </a:solidFill>
                      <a:prstDash val="solid"/>
                      <a:round/>
                      <a:headEnd type="none" w="med" len="med"/>
                      <a:tailEnd type="none" w="med" len="med"/>
                    </a:lnL>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4">
                          <a:lumMod val="75000"/>
                        </a:schemeClr>
                      </a:solidFill>
                      <a:prstDash val="solid"/>
                      <a:round/>
                      <a:headEnd type="none" w="med" len="med"/>
                      <a:tailEnd type="none" w="med" len="med"/>
                    </a:lnL>
                    <a:lnT w="12700" cap="flat" cmpd="sng" algn="ctr">
                      <a:solidFill>
                        <a:schemeClr val="accent4">
                          <a:lumMod val="75000"/>
                        </a:schemeClr>
                      </a:solidFill>
                      <a:prstDash val="solid"/>
                      <a:round/>
                      <a:headEnd type="none" w="med" len="med"/>
                      <a:tailEnd type="none" w="med" len="med"/>
                    </a:lnT>
                    <a:solidFill>
                      <a:schemeClr val="accent4">
                        <a:lumMod val="20000"/>
                        <a:lumOff val="80000"/>
                      </a:schemeClr>
                    </a:solidFill>
                  </a:tcPr>
                </a:tc>
                <a:tc hMerge="1">
                  <a:txBody>
                    <a:bodyPr/>
                    <a:lstStyle/>
                    <a:p>
                      <a:endParaRPr lang="tr-TR" dirty="0"/>
                    </a:p>
                  </a:txBody>
                  <a:tcPr/>
                </a:tc>
                <a:extLst>
                  <a:ext uri="{0D108BD9-81ED-4DB2-BD59-A6C34878D82A}">
                    <a16:rowId xmlns="" xmlns:a16="http://schemas.microsoft.com/office/drawing/2014/main" val="10001"/>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1852066898"/>
              </p:ext>
            </p:extLst>
          </p:nvPr>
        </p:nvGraphicFramePr>
        <p:xfrm>
          <a:off x="759679" y="2996829"/>
          <a:ext cx="7772400" cy="1010920"/>
        </p:xfrm>
        <a:graphic>
          <a:graphicData uri="http://schemas.openxmlformats.org/drawingml/2006/table">
            <a:tbl>
              <a:tblPr firstRow="1" bandRow="1">
                <a:tableStyleId>{5940675A-B579-460E-94D1-54222C63F5DA}</a:tableStyleId>
              </a:tblPr>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370840">
                <a:tc rowSpan="2">
                  <a:txBody>
                    <a:bodyPr/>
                    <a:lstStyle/>
                    <a:p>
                      <a:pPr algn="ctr"/>
                      <a:r>
                        <a:rPr lang="tr-TR" sz="3600" b="1" cap="none" spc="0" baseline="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EŞİT AĞIRLIK</a:t>
                      </a:r>
                      <a:endParaRPr lang="tr-TR" sz="3600" b="1" cap="none" spc="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a:txBody>
                  <a:tcPr>
                    <a:lnR w="12700" cap="flat" cmpd="sng" algn="ctr">
                      <a:solidFill>
                        <a:schemeClr val="accent5">
                          <a:lumMod val="75000"/>
                        </a:schemeClr>
                      </a:solidFill>
                      <a:prstDash val="solid"/>
                      <a:round/>
                      <a:headEnd type="none" w="med" len="med"/>
                      <a:tailEnd type="none" w="med" len="med"/>
                    </a:ln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Matematik Testi </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tr-TR" dirty="0"/>
                        <a:t>Türk Dili ve Edebiyatı-Sosyal Bilimler-1 Testi</a:t>
                      </a:r>
                    </a:p>
                  </a:txBody>
                  <a:tcPr>
                    <a:lnL w="12700" cap="flat" cmpd="sng" algn="ctr">
                      <a:solidFill>
                        <a:schemeClr val="accent5">
                          <a:lumMod val="75000"/>
                        </a:schemeClr>
                      </a:solidFill>
                      <a:prstDash val="solid"/>
                      <a:round/>
                      <a:headEnd type="none" w="med" len="med"/>
                      <a:tailEnd type="none" w="med" len="med"/>
                    </a:lnL>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5">
                          <a:lumMod val="75000"/>
                        </a:schemeClr>
                      </a:solidFill>
                      <a:prstDash val="solid"/>
                      <a:round/>
                      <a:headEnd type="none" w="med" len="med"/>
                      <a:tailEnd type="none" w="med" len="med"/>
                    </a:lnL>
                    <a:lnT w="12700" cap="flat" cmpd="sng" algn="ctr">
                      <a:solidFill>
                        <a:schemeClr val="accent5">
                          <a:lumMod val="75000"/>
                        </a:schemeClr>
                      </a:solidFill>
                      <a:prstDash val="solid"/>
                      <a:round/>
                      <a:headEnd type="none" w="med" len="med"/>
                      <a:tailEnd type="none" w="med" len="med"/>
                    </a:lnT>
                    <a:solidFill>
                      <a:schemeClr val="accent5">
                        <a:lumMod val="20000"/>
                        <a:lumOff val="80000"/>
                      </a:schemeClr>
                    </a:solidFill>
                  </a:tcPr>
                </a:tc>
                <a:tc hMerge="1">
                  <a:txBody>
                    <a:bodyPr/>
                    <a:lstStyle/>
                    <a:p>
                      <a:endParaRPr lang="tr-TR" dirty="0"/>
                    </a:p>
                  </a:txBody>
                  <a:tcPr/>
                </a:tc>
                <a:extLst>
                  <a:ext uri="{0D108BD9-81ED-4DB2-BD59-A6C34878D82A}">
                    <a16:rowId xmlns="" xmlns:a16="http://schemas.microsoft.com/office/drawing/2014/main" val="10001"/>
                  </a:ext>
                </a:extLst>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3394512064"/>
              </p:ext>
            </p:extLst>
          </p:nvPr>
        </p:nvGraphicFramePr>
        <p:xfrm>
          <a:off x="759679" y="4185266"/>
          <a:ext cx="7772400" cy="1010920"/>
        </p:xfrm>
        <a:graphic>
          <a:graphicData uri="http://schemas.openxmlformats.org/drawingml/2006/table">
            <a:tbl>
              <a:tblPr firstRow="1" bandRow="1">
                <a:tableStyleId>{5940675A-B579-460E-94D1-54222C63F5DA}</a:tableStyleId>
              </a:tblPr>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gridCol w="2590800">
                  <a:extLst>
                    <a:ext uri="{9D8B030D-6E8A-4147-A177-3AD203B41FA5}">
                      <a16:colId xmlns="" xmlns:a16="http://schemas.microsoft.com/office/drawing/2014/main" val="20002"/>
                    </a:ext>
                  </a:extLst>
                </a:gridCol>
              </a:tblGrid>
              <a:tr h="370840">
                <a:tc rowSpan="2">
                  <a:txBody>
                    <a:bodyPr/>
                    <a:lstStyle/>
                    <a:p>
                      <a:pPr algn="ctr"/>
                      <a:r>
                        <a:rPr lang="tr-TR" sz="4000" b="1" cap="none" spc="0" baseline="0" dirty="0">
                          <a:ln w="12700">
                            <a:solidFill>
                              <a:schemeClr val="accent1"/>
                            </a:solidFill>
                            <a:prstDash val="solid"/>
                          </a:ln>
                          <a:solidFill>
                            <a:schemeClr val="tx1"/>
                          </a:solidFill>
                          <a:effectLst>
                            <a:outerShdw dist="38100" dir="2640000" algn="bl" rotWithShape="0">
                              <a:schemeClr val="accent1"/>
                            </a:outerShdw>
                          </a:effectLst>
                        </a:rPr>
                        <a:t>SÖZEL</a:t>
                      </a:r>
                      <a:endParaRPr lang="tr-TR" sz="4000" b="1" cap="none" spc="0" dirty="0">
                        <a:ln w="12700">
                          <a:solidFill>
                            <a:schemeClr val="accent1"/>
                          </a:solidFill>
                          <a:prstDash val="solid"/>
                        </a:ln>
                        <a:solidFill>
                          <a:schemeClr val="tx1"/>
                        </a:solidFill>
                        <a:effectLst>
                          <a:outerShdw dist="38100" dir="2640000" algn="bl" rotWithShape="0">
                            <a:schemeClr val="accent1"/>
                          </a:outerShdw>
                        </a:effectLst>
                      </a:endParaRPr>
                    </a:p>
                  </a:txBody>
                  <a:tcPr>
                    <a:lnR w="12700" cap="flat" cmpd="sng" algn="ctr">
                      <a:solidFill>
                        <a:schemeClr val="accent1">
                          <a:lumMod val="75000"/>
                        </a:schemeClr>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Türk Dili ve Edebiyatı-Sosyal Bilimler-1 Testi</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tr-TR" dirty="0"/>
                        <a:t>Sosyal Bilimler-2 Testi </a:t>
                      </a:r>
                    </a:p>
                  </a:txBody>
                  <a:tcP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70840">
                <a:tc vMerge="1">
                  <a:txBody>
                    <a:bodyPr/>
                    <a:lstStyle/>
                    <a:p>
                      <a:endParaRPr lang="tr-TR" dirty="0"/>
                    </a:p>
                  </a:txBody>
                  <a:tcPr/>
                </a:tc>
                <a:tc gridSpan="2">
                  <a:txBody>
                    <a:bodyPr/>
                    <a:lstStyle/>
                    <a:p>
                      <a:pPr algn="ctr"/>
                      <a:r>
                        <a:rPr lang="tr-TR" dirty="0"/>
                        <a:t> 2 testin en az birinden ham puanı       </a:t>
                      </a:r>
                      <a:r>
                        <a:rPr lang="tr-TR" b="1" dirty="0"/>
                        <a:t>0,5</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solidFill>
                      <a:schemeClr val="accent1">
                        <a:lumMod val="20000"/>
                        <a:lumOff val="80000"/>
                      </a:schemeClr>
                    </a:solidFill>
                  </a:tcPr>
                </a:tc>
                <a:tc hMerge="1">
                  <a:txBody>
                    <a:bodyPr/>
                    <a:lstStyle/>
                    <a:p>
                      <a:endParaRPr lang="tr-TR" dirty="0"/>
                    </a:p>
                  </a:txBody>
                  <a:tcPr/>
                </a:tc>
                <a:extLst>
                  <a:ext uri="{0D108BD9-81ED-4DB2-BD59-A6C34878D82A}">
                    <a16:rowId xmlns="" xmlns:a16="http://schemas.microsoft.com/office/drawing/2014/main" val="10001"/>
                  </a:ext>
                </a:extLst>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3407777740"/>
              </p:ext>
            </p:extLst>
          </p:nvPr>
        </p:nvGraphicFramePr>
        <p:xfrm>
          <a:off x="759679" y="5313872"/>
          <a:ext cx="7772400" cy="793534"/>
        </p:xfrm>
        <a:graphic>
          <a:graphicData uri="http://schemas.openxmlformats.org/drawingml/2006/table">
            <a:tbl>
              <a:tblPr firstRow="1" bandRow="1">
                <a:tableStyleId>{5940675A-B579-460E-94D1-54222C63F5DA}</a:tableStyleId>
              </a:tblPr>
              <a:tblGrid>
                <a:gridCol w="2590800">
                  <a:extLst>
                    <a:ext uri="{9D8B030D-6E8A-4147-A177-3AD203B41FA5}">
                      <a16:colId xmlns="" xmlns:a16="http://schemas.microsoft.com/office/drawing/2014/main" val="20000"/>
                    </a:ext>
                  </a:extLst>
                </a:gridCol>
                <a:gridCol w="5181600">
                  <a:extLst>
                    <a:ext uri="{9D8B030D-6E8A-4147-A177-3AD203B41FA5}">
                      <a16:colId xmlns="" xmlns:a16="http://schemas.microsoft.com/office/drawing/2014/main" val="20001"/>
                    </a:ext>
                  </a:extLst>
                </a:gridCol>
              </a:tblGrid>
              <a:tr h="422694">
                <a:tc rowSpan="2">
                  <a:txBody>
                    <a:bodyPr/>
                    <a:lstStyle/>
                    <a:p>
                      <a:pPr algn="ctr"/>
                      <a:r>
                        <a:rPr lang="tr-TR" sz="4000" b="1" cap="none" spc="0" baseline="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DİL</a:t>
                      </a:r>
                      <a:endParaRPr lang="tr-TR" sz="40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a:txBody>
                  <a:tcPr>
                    <a:lnR w="12700" cap="flat" cmpd="sng" algn="ctr">
                      <a:solidFill>
                        <a:schemeClr val="accent6">
                          <a:lumMod val="50000"/>
                        </a:schemeClr>
                      </a:solidFill>
                      <a:prstDash val="solid"/>
                      <a:round/>
                      <a:headEnd type="none" w="med" len="med"/>
                      <a:tailEnd type="none" w="med" len="med"/>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Yabancı Dil Testi </a:t>
                      </a:r>
                    </a:p>
                  </a:txBody>
                  <a:tcPr>
                    <a:lnL w="12700" cap="flat" cmpd="sng" algn="ctr">
                      <a:solidFill>
                        <a:schemeClr val="accent6">
                          <a:lumMod val="50000"/>
                        </a:schemeClr>
                      </a:solidFill>
                      <a:prstDash val="solid"/>
                      <a:round/>
                      <a:headEnd type="none" w="med" len="med"/>
                      <a:tailEnd type="none" w="med" len="med"/>
                    </a:lnL>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370840">
                <a:tc vMerge="1">
                  <a:txBody>
                    <a:bodyPr/>
                    <a:lstStyle/>
                    <a:p>
                      <a:endParaRPr lang="tr-TR" dirty="0"/>
                    </a:p>
                  </a:txBody>
                  <a:tcPr/>
                </a:tc>
                <a:tc>
                  <a:txBody>
                    <a:bodyPr/>
                    <a:lstStyle/>
                    <a:p>
                      <a:pPr algn="ctr"/>
                      <a:r>
                        <a:rPr lang="tr-TR" dirty="0"/>
                        <a:t> 2 testin en az birinden ham puanı       </a:t>
                      </a:r>
                      <a:r>
                        <a:rPr lang="tr-TR" b="1" dirty="0"/>
                        <a:t>0,5</a:t>
                      </a:r>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pic>
        <p:nvPicPr>
          <p:cNvPr id="23" name="Resi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001" y="2530773"/>
            <a:ext cx="390934" cy="390934"/>
          </a:xfrm>
          <a:prstGeom prst="rect">
            <a:avLst/>
          </a:prstGeom>
        </p:spPr>
      </p:pic>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256" y="3660500"/>
            <a:ext cx="390934" cy="390934"/>
          </a:xfrm>
          <a:prstGeom prst="rect">
            <a:avLst/>
          </a:prstGeom>
        </p:spPr>
      </p:pic>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4951333"/>
            <a:ext cx="390934" cy="390934"/>
          </a:xfrm>
          <a:prstGeom prst="rect">
            <a:avLst/>
          </a:prstGeom>
        </p:spPr>
      </p:pic>
      <p:pic>
        <p:nvPicPr>
          <p:cNvPr id="26" name="Resim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43" y="5728821"/>
            <a:ext cx="390934" cy="390934"/>
          </a:xfrm>
          <a:prstGeom prst="rect">
            <a:avLst/>
          </a:prstGeom>
        </p:spPr>
      </p:pic>
      <p:sp>
        <p:nvSpPr>
          <p:cNvPr id="27" name="Metin kutusu 26"/>
          <p:cNvSpPr txBox="1"/>
          <p:nvPr/>
        </p:nvSpPr>
        <p:spPr>
          <a:xfrm>
            <a:off x="759679" y="6183143"/>
            <a:ext cx="8065144" cy="646331"/>
          </a:xfrm>
          <a:prstGeom prst="rect">
            <a:avLst/>
          </a:prstGeom>
          <a:noFill/>
        </p:spPr>
        <p:txBody>
          <a:bodyPr wrap="square" rtlCol="0">
            <a:spAutoFit/>
          </a:bodyPr>
          <a:lstStyle/>
          <a:p>
            <a:r>
              <a:rPr lang="tr-TR" dirty="0"/>
              <a:t>Not: Sayısal, Eşit Ağırlık, Sözel ve Dil puanının hesaplanabilmesi için TYT puanının hesaplanması gerekir.</a:t>
            </a:r>
          </a:p>
        </p:txBody>
      </p:sp>
    </p:spTree>
    <p:extLst>
      <p:ext uri="{BB962C8B-B14F-4D97-AF65-F5344CB8AC3E}">
        <p14:creationId xmlns:p14="http://schemas.microsoft.com/office/powerpoint/2010/main" val="232566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291125" y="3113959"/>
            <a:ext cx="2448925" cy="2425960"/>
          </a:xfrm>
          <a:prstGeom prst="ellipse">
            <a:avLst/>
          </a:prstGeom>
          <a:solidFill>
            <a:srgbClr val="F4992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441615" y="1461119"/>
            <a:ext cx="8260769" cy="3902491"/>
            <a:chOff x="5271422" y="-726840"/>
            <a:chExt cx="8260769" cy="3902491"/>
          </a:xfrm>
        </p:grpSpPr>
        <p:sp>
          <p:nvSpPr>
            <p:cNvPr id="7" name="Rectangle 6"/>
            <p:cNvSpPr/>
            <p:nvPr/>
          </p:nvSpPr>
          <p:spPr>
            <a:xfrm>
              <a:off x="5271422" y="2287457"/>
              <a:ext cx="7401464" cy="461665"/>
            </a:xfrm>
            <a:prstGeom prst="rect">
              <a:avLst/>
            </a:prstGeom>
          </p:spPr>
          <p:txBody>
            <a:bodyPr wrap="square">
              <a:spAutoFit/>
            </a:bodyPr>
            <a:lstStyle/>
            <a:p>
              <a:pPr algn="just"/>
              <a:endParaRPr lang="en-US" sz="2400" b="1" dirty="0">
                <a:solidFill>
                  <a:schemeClr val="tx2">
                    <a:lumMod val="50000"/>
                  </a:schemeClr>
                </a:solidFill>
              </a:endParaRPr>
            </a:p>
          </p:txBody>
        </p:sp>
        <p:sp>
          <p:nvSpPr>
            <p:cNvPr id="8" name="TextBox 7"/>
            <p:cNvSpPr txBox="1"/>
            <p:nvPr/>
          </p:nvSpPr>
          <p:spPr>
            <a:xfrm>
              <a:off x="9158599" y="-726840"/>
              <a:ext cx="4373592" cy="1446550"/>
            </a:xfrm>
            <a:prstGeom prst="rect">
              <a:avLst/>
            </a:prstGeom>
            <a:noFill/>
          </p:spPr>
          <p:txBody>
            <a:bodyPr wrap="square" rtlCol="0">
              <a:spAutoFit/>
            </a:bodyPr>
            <a:lstStyle/>
            <a:p>
              <a:pPr algn="ctr"/>
              <a:r>
                <a:rPr lang="tr-TR" sz="4400" b="1" dirty="0">
                  <a:solidFill>
                    <a:schemeClr val="accent1"/>
                  </a:solidFill>
                  <a:latin typeface="Arial" pitchFamily="34" charset="0"/>
                  <a:cs typeface="Arial" pitchFamily="34" charset="0"/>
                </a:rPr>
                <a:t>SINAV BAŞVURULARI</a:t>
              </a:r>
              <a:endParaRPr lang="en-US" sz="4400" b="1" dirty="0">
                <a:solidFill>
                  <a:schemeClr val="accent1"/>
                </a:solidFill>
                <a:latin typeface="Arial" pitchFamily="34" charset="0"/>
                <a:cs typeface="Arial" pitchFamily="34" charset="0"/>
              </a:endParaRPr>
            </a:p>
          </p:txBody>
        </p:sp>
        <p:sp>
          <p:nvSpPr>
            <p:cNvPr id="9" name="Oval 8"/>
            <p:cNvSpPr/>
            <p:nvPr/>
          </p:nvSpPr>
          <p:spPr>
            <a:xfrm>
              <a:off x="10221316" y="1083936"/>
              <a:ext cx="2216989" cy="209171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solidFill>
                    <a:schemeClr val="tx1"/>
                  </a:solidFill>
                </a:rPr>
                <a:t> ŞUBAT </a:t>
              </a:r>
            </a:p>
            <a:p>
              <a:pPr algn="ctr"/>
              <a:r>
                <a:rPr lang="tr-TR" sz="2400" b="1" dirty="0">
                  <a:solidFill>
                    <a:schemeClr val="tx1"/>
                  </a:solidFill>
                </a:rPr>
                <a:t> MART </a:t>
              </a:r>
            </a:p>
            <a:p>
              <a:pPr algn="ctr"/>
              <a:r>
                <a:rPr lang="tr-TR" sz="2400" b="1" dirty="0">
                  <a:solidFill>
                    <a:schemeClr val="tx1"/>
                  </a:solidFill>
                </a:rPr>
                <a:t>ARASINDA</a:t>
              </a:r>
            </a:p>
          </p:txBody>
        </p:sp>
      </p:grpSp>
      <p:sp>
        <p:nvSpPr>
          <p:cNvPr id="28" name="TextBox 4"/>
          <p:cNvSpPr txBox="1"/>
          <p:nvPr/>
        </p:nvSpPr>
        <p:spPr>
          <a:xfrm>
            <a:off x="-163902" y="0"/>
            <a:ext cx="9144000" cy="1077218"/>
          </a:xfrm>
          <a:prstGeom prst="rect">
            <a:avLst/>
          </a:prstGeom>
          <a:noFill/>
        </p:spPr>
        <p:txBody>
          <a:bodyPr wrap="square" rtlCol="0">
            <a:spAutoFit/>
          </a:bodyPr>
          <a:lstStyle/>
          <a:p>
            <a:pPr algn="ctr"/>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BAŞVURULAR</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2" name="31 Altbilgi Yer Tutucusu"/>
          <p:cNvSpPr>
            <a:spLocks noGrp="1"/>
          </p:cNvSpPr>
          <p:nvPr>
            <p:ph type="ftr" sz="quarter" idx="11"/>
          </p:nvPr>
        </p:nvSpPr>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2</a:t>
            </a:fld>
            <a:endParaRPr lang="en-US"/>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9096"/>
            <a:ext cx="4277987" cy="4277987"/>
          </a:xfrm>
          <a:prstGeom prst="rect">
            <a:avLst/>
          </a:prstGeom>
        </p:spPr>
      </p:pic>
    </p:spTree>
    <p:extLst>
      <p:ext uri="{BB962C8B-B14F-4D97-AF65-F5344CB8AC3E}">
        <p14:creationId xmlns:p14="http://schemas.microsoft.com/office/powerpoint/2010/main" val="8022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120047"/>
            <a:ext cx="9144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dirty="0"/>
              <a:t>Yükseköğretim Programlarına Başvurabilmek İçin En Az Kaç Puan Almak Gerekir?</a:t>
            </a:r>
            <a:endParaRPr lang="tr-TR" sz="2800" dirty="0">
              <a:ln w="0"/>
              <a:solidFill>
                <a:schemeClr val="accent1"/>
              </a:solidFill>
              <a:effectLst>
                <a:outerShdw blurRad="38100" dist="25400" dir="5400000" algn="ctr" rotWithShape="0">
                  <a:srgbClr val="6E747A">
                    <a:alpha val="43000"/>
                  </a:srgbClr>
                </a:outerShdw>
              </a:effectLst>
              <a:ea typeface="Roboto Bk" pitchFamily="2"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9667236"/>
              </p:ext>
            </p:extLst>
          </p:nvPr>
        </p:nvGraphicFramePr>
        <p:xfrm>
          <a:off x="155275" y="1397000"/>
          <a:ext cx="8747571" cy="4069080"/>
        </p:xfrm>
        <a:graphic>
          <a:graphicData uri="http://schemas.openxmlformats.org/drawingml/2006/table">
            <a:tbl>
              <a:tblPr firstRow="1" bandRow="1">
                <a:tableStyleId>{8EC20E35-A176-4012-BC5E-935CFFF8708E}</a:tableStyleId>
              </a:tblPr>
              <a:tblGrid>
                <a:gridCol w="4556959">
                  <a:extLst>
                    <a:ext uri="{9D8B030D-6E8A-4147-A177-3AD203B41FA5}">
                      <a16:colId xmlns="" xmlns:a16="http://schemas.microsoft.com/office/drawing/2014/main" val="20000"/>
                    </a:ext>
                  </a:extLst>
                </a:gridCol>
                <a:gridCol w="1182792">
                  <a:extLst>
                    <a:ext uri="{9D8B030D-6E8A-4147-A177-3AD203B41FA5}">
                      <a16:colId xmlns="" xmlns:a16="http://schemas.microsoft.com/office/drawing/2014/main" val="20001"/>
                    </a:ext>
                  </a:extLst>
                </a:gridCol>
                <a:gridCol w="3007820">
                  <a:extLst>
                    <a:ext uri="{9D8B030D-6E8A-4147-A177-3AD203B41FA5}">
                      <a16:colId xmlns="" xmlns:a16="http://schemas.microsoft.com/office/drawing/2014/main" val="20002"/>
                    </a:ext>
                  </a:extLst>
                </a:gridCol>
              </a:tblGrid>
              <a:tr h="555856">
                <a:tc>
                  <a:txBody>
                    <a:bodyPr/>
                    <a:lstStyle/>
                    <a:p>
                      <a:pPr algn="ctr"/>
                      <a:r>
                        <a:rPr lang="tr-TR" dirty="0"/>
                        <a:t>Yükseköğretim Programının Türü</a:t>
                      </a:r>
                    </a:p>
                  </a:txBody>
                  <a:tcPr>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pPr algn="ctr"/>
                      <a:r>
                        <a:rPr lang="tr-TR" dirty="0"/>
                        <a:t>İlgili Puan Türleri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50000"/>
                      </a:schemeClr>
                    </a:solidFill>
                  </a:tcPr>
                </a:tc>
                <a:tc>
                  <a:txBody>
                    <a:bodyPr/>
                    <a:lstStyle/>
                    <a:p>
                      <a:r>
                        <a:rPr lang="tr-TR" dirty="0"/>
                        <a:t>Puan/Başarı Sırası Koşulu</a:t>
                      </a:r>
                    </a:p>
                  </a:txBody>
                  <a:tcPr>
                    <a:lnL w="12700" cap="flat" cmpd="sng" algn="ctr">
                      <a:solidFill>
                        <a:schemeClr val="bg1"/>
                      </a:solidFill>
                      <a:prstDash val="solid"/>
                      <a:round/>
                      <a:headEnd type="none" w="med" len="med"/>
                      <a:tailEnd type="none" w="med" len="med"/>
                    </a:lnL>
                    <a:solidFill>
                      <a:schemeClr val="accent6">
                        <a:lumMod val="50000"/>
                      </a:schemeClr>
                    </a:solidFill>
                  </a:tcPr>
                </a:tc>
                <a:extLst>
                  <a:ext uri="{0D108BD9-81ED-4DB2-BD59-A6C34878D82A}">
                    <a16:rowId xmlns="" xmlns:a16="http://schemas.microsoft.com/office/drawing/2014/main" val="10000"/>
                  </a:ext>
                </a:extLst>
              </a:tr>
              <a:tr h="555856">
                <a:tc>
                  <a:txBody>
                    <a:bodyPr/>
                    <a:lstStyle/>
                    <a:p>
                      <a:pPr algn="l"/>
                      <a:r>
                        <a:rPr lang="tr-TR" dirty="0"/>
                        <a:t>Ön lisans programlarını tercih edebilmek için</a:t>
                      </a:r>
                    </a:p>
                  </a:txBody>
                  <a:tcPr anchor="ctr">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 sınav puanının hesaplanmış olması gerekmektedir. </a:t>
                      </a:r>
                    </a:p>
                  </a:txBody>
                  <a:tcPr anchor="ctr">
                    <a:lnL w="12700" cap="flat" cmpd="sng" algn="ctr">
                      <a:solidFill>
                        <a:schemeClr val="tx1">
                          <a:lumMod val="75000"/>
                          <a:lumOff val="25000"/>
                        </a:schemeClr>
                      </a:solidFill>
                      <a:prstDash val="solid"/>
                      <a:round/>
                      <a:headEnd type="none" w="med" len="med"/>
                      <a:tailEnd type="none" w="med" len="med"/>
                    </a:lnL>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555856">
                <a:tc>
                  <a:txBody>
                    <a:bodyPr/>
                    <a:lstStyle/>
                    <a:p>
                      <a:pPr algn="l"/>
                      <a:r>
                        <a:rPr lang="tr-TR" dirty="0"/>
                        <a:t>Özel yetenek gerektiren lisans programlarına ön kayıt yaptırabilmek için </a:t>
                      </a:r>
                      <a:r>
                        <a:rPr lang="tr-TR" sz="1050" i="1" dirty="0"/>
                        <a:t>(Devlet Konservatuvarlarının / Konservatuvarların lise devresi mezunlarının Konservatuvarların lisans devresine yerleştirilmesinde merkezî sınav puanı aranmaz.)</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TYT sınav puanının hesaplanmış olması gerekmektedir. * </a:t>
                      </a:r>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555856">
                <a:tc>
                  <a:txBody>
                    <a:bodyPr/>
                    <a:lstStyle/>
                    <a:p>
                      <a:pPr algn="l"/>
                      <a:r>
                        <a:rPr lang="tr-TR" dirty="0"/>
                        <a:t>Merkezi yerleştirme yapılan lisans programlarını tercih edebilmek için</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İlgili puan türünde</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r>
                        <a:rPr lang="tr-TR" dirty="0"/>
                        <a:t>İlgili puan türünde sınav puanının hesaplanmış olması gerekmektedir.</a:t>
                      </a:r>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3"/>
                  </a:ext>
                </a:extLst>
              </a:tr>
              <a:tr h="555856">
                <a:tc>
                  <a:txBody>
                    <a:bodyPr/>
                    <a:lstStyle/>
                    <a:p>
                      <a:pPr algn="l"/>
                      <a:r>
                        <a:rPr lang="tr-TR" dirty="0"/>
                        <a:t>Özel yetenek gerektiren öğretmenlik programlarına ön kayıt yaptırabilmek için</a:t>
                      </a:r>
                    </a:p>
                  </a:txBody>
                  <a:tcPr anchor="ctr">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tr-TR" dirty="0"/>
                        <a:t>TYT</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tcPr>
                </a:tc>
                <a:tc>
                  <a:txBody>
                    <a:bodyPr/>
                    <a:lstStyle/>
                    <a:p>
                      <a:pPr algn="ctr"/>
                      <a:r>
                        <a:rPr lang="nl-NL" dirty="0"/>
                        <a:t>En düşük 800 bininci (800.000)</a:t>
                      </a:r>
                      <a:endParaRPr lang="tr-TR" dirty="0"/>
                    </a:p>
                  </a:txBody>
                  <a:tcPr anchor="ctr">
                    <a:lnL w="12700" cap="flat" cmpd="sng" algn="ctr">
                      <a:solidFill>
                        <a:schemeClr val="tx1">
                          <a:lumMod val="75000"/>
                          <a:lumOff val="25000"/>
                        </a:schemeClr>
                      </a:solidFill>
                      <a:prstDash val="solid"/>
                      <a:round/>
                      <a:headEnd type="none" w="med" len="med"/>
                      <a:tailEnd type="none" w="med" len="med"/>
                    </a:lnL>
                    <a:lnT w="12700" cap="flat" cmpd="sng" algn="ctr">
                      <a:solidFill>
                        <a:schemeClr val="tx1">
                          <a:lumMod val="75000"/>
                          <a:lumOff val="25000"/>
                        </a:schemeClr>
                      </a:solidFill>
                      <a:prstDash val="solid"/>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3" name="Metin kutusu 2"/>
          <p:cNvSpPr txBox="1"/>
          <p:nvPr/>
        </p:nvSpPr>
        <p:spPr>
          <a:xfrm>
            <a:off x="155274" y="5686845"/>
            <a:ext cx="8747571" cy="800219"/>
          </a:xfrm>
          <a:prstGeom prst="rect">
            <a:avLst/>
          </a:prstGeom>
          <a:noFill/>
        </p:spPr>
        <p:txBody>
          <a:bodyPr wrap="square" rtlCol="0">
            <a:spAutoFit/>
          </a:bodyPr>
          <a:lstStyle/>
          <a:p>
            <a:r>
              <a:rPr lang="tr-TR" sz="1400" dirty="0"/>
              <a:t>* Bu programlara en az kaç puan almış adayların başvurabileceklerine ilgili yükseköğretim kurumunca karar verilerek, ilgili yükseköğretim kurumunca basın-yayın organlarıyla adaylara duyurulacaktır. </a:t>
            </a:r>
          </a:p>
          <a:p>
            <a:endParaRPr lang="tr-TR" dirty="0"/>
          </a:p>
        </p:txBody>
      </p:sp>
    </p:spTree>
    <p:extLst>
      <p:ext uri="{BB962C8B-B14F-4D97-AF65-F5344CB8AC3E}">
        <p14:creationId xmlns:p14="http://schemas.microsoft.com/office/powerpoint/2010/main" val="3959752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ÖĞRENCİ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SAYISAL 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21</a:t>
            </a:fld>
            <a:endParaRPr lang="en-US"/>
          </a:p>
        </p:txBody>
      </p:sp>
      <p:graphicFrame>
        <p:nvGraphicFramePr>
          <p:cNvPr id="14" name="13 Tablo"/>
          <p:cNvGraphicFramePr>
            <a:graphicFrameLocks noGrp="1"/>
          </p:cNvGraphicFramePr>
          <p:nvPr/>
        </p:nvGraphicFramePr>
        <p:xfrm>
          <a:off x="3193312" y="1099288"/>
          <a:ext cx="5397796" cy="5486400"/>
        </p:xfrm>
        <a:graphic>
          <a:graphicData uri="http://schemas.openxmlformats.org/drawingml/2006/table">
            <a:tbl>
              <a:tblPr firstRow="1" bandRow="1">
                <a:tableStyleId>{BDBED569-4797-4DF1-A0F4-6AAB3CD982D8}</a:tableStyleId>
              </a:tblPr>
              <a:tblGrid>
                <a:gridCol w="5397796">
                  <a:extLst>
                    <a:ext uri="{9D8B030D-6E8A-4147-A177-3AD203B41FA5}">
                      <a16:colId xmlns="" xmlns:a16="http://schemas.microsoft.com/office/drawing/2014/main" val="20000"/>
                    </a:ext>
                  </a:extLst>
                </a:gridCol>
              </a:tblGrid>
              <a:tr h="356269">
                <a:tc>
                  <a:txBody>
                    <a:bodyPr/>
                    <a:lstStyle/>
                    <a:p>
                      <a:r>
                        <a:rPr lang="tr-TR" dirty="0"/>
                        <a:t>Tıp</a:t>
                      </a:r>
                    </a:p>
                  </a:txBody>
                  <a:tcPr/>
                </a:tc>
                <a:extLst>
                  <a:ext uri="{0D108BD9-81ED-4DB2-BD59-A6C34878D82A}">
                    <a16:rowId xmlns="" xmlns:a16="http://schemas.microsoft.com/office/drawing/2014/main" val="10000"/>
                  </a:ext>
                </a:extLst>
              </a:tr>
              <a:tr h="356269">
                <a:tc>
                  <a:txBody>
                    <a:bodyPr/>
                    <a:lstStyle/>
                    <a:p>
                      <a:r>
                        <a:rPr lang="tr-TR" dirty="0"/>
                        <a:t>Beslenme ve Diyetetik</a:t>
                      </a:r>
                    </a:p>
                  </a:txBody>
                  <a:tcPr/>
                </a:tc>
                <a:extLst>
                  <a:ext uri="{0D108BD9-81ED-4DB2-BD59-A6C34878D82A}">
                    <a16:rowId xmlns="" xmlns:a16="http://schemas.microsoft.com/office/drawing/2014/main" val="10001"/>
                  </a:ext>
                </a:extLst>
              </a:tr>
              <a:tr h="356269">
                <a:tc>
                  <a:txBody>
                    <a:bodyPr/>
                    <a:lstStyle/>
                    <a:p>
                      <a:r>
                        <a:rPr lang="tr-TR" dirty="0"/>
                        <a:t>Bilgisayar ve Yazılım Mühendisliği</a:t>
                      </a:r>
                    </a:p>
                  </a:txBody>
                  <a:tcPr/>
                </a:tc>
                <a:extLst>
                  <a:ext uri="{0D108BD9-81ED-4DB2-BD59-A6C34878D82A}">
                    <a16:rowId xmlns="" xmlns:a16="http://schemas.microsoft.com/office/drawing/2014/main" val="10002"/>
                  </a:ext>
                </a:extLst>
              </a:tr>
              <a:tr h="356269">
                <a:tc>
                  <a:txBody>
                    <a:bodyPr/>
                    <a:lstStyle/>
                    <a:p>
                      <a:r>
                        <a:rPr lang="tr-TR" dirty="0"/>
                        <a:t>Dil ve Konuşma Terapisi</a:t>
                      </a:r>
                    </a:p>
                  </a:txBody>
                  <a:tcPr/>
                </a:tc>
                <a:extLst>
                  <a:ext uri="{0D108BD9-81ED-4DB2-BD59-A6C34878D82A}">
                    <a16:rowId xmlns="" xmlns:a16="http://schemas.microsoft.com/office/drawing/2014/main" val="10003"/>
                  </a:ext>
                </a:extLst>
              </a:tr>
              <a:tr h="356269">
                <a:tc>
                  <a:txBody>
                    <a:bodyPr/>
                    <a:lstStyle/>
                    <a:p>
                      <a:r>
                        <a:rPr lang="tr-TR" dirty="0"/>
                        <a:t>Dijital Oyun Tasarımı </a:t>
                      </a:r>
                    </a:p>
                  </a:txBody>
                  <a:tcPr/>
                </a:tc>
                <a:extLst>
                  <a:ext uri="{0D108BD9-81ED-4DB2-BD59-A6C34878D82A}">
                    <a16:rowId xmlns="" xmlns:a16="http://schemas.microsoft.com/office/drawing/2014/main" val="10004"/>
                  </a:ext>
                </a:extLst>
              </a:tr>
              <a:tr h="356269">
                <a:tc>
                  <a:txBody>
                    <a:bodyPr/>
                    <a:lstStyle/>
                    <a:p>
                      <a:r>
                        <a:rPr lang="tr-TR" dirty="0"/>
                        <a:t>Diş Hekimliği</a:t>
                      </a:r>
                    </a:p>
                  </a:txBody>
                  <a:tcPr/>
                </a:tc>
                <a:extLst>
                  <a:ext uri="{0D108BD9-81ED-4DB2-BD59-A6C34878D82A}">
                    <a16:rowId xmlns="" xmlns:a16="http://schemas.microsoft.com/office/drawing/2014/main" val="10005"/>
                  </a:ext>
                </a:extLst>
              </a:tr>
              <a:tr h="356269">
                <a:tc>
                  <a:txBody>
                    <a:bodyPr/>
                    <a:lstStyle/>
                    <a:p>
                      <a:r>
                        <a:rPr lang="tr-TR" dirty="0"/>
                        <a:t>Eczacılık</a:t>
                      </a:r>
                    </a:p>
                  </a:txBody>
                  <a:tcPr/>
                </a:tc>
                <a:extLst>
                  <a:ext uri="{0D108BD9-81ED-4DB2-BD59-A6C34878D82A}">
                    <a16:rowId xmlns="" xmlns:a16="http://schemas.microsoft.com/office/drawing/2014/main" val="10006"/>
                  </a:ext>
                </a:extLst>
              </a:tr>
              <a:tr h="356269">
                <a:tc>
                  <a:txBody>
                    <a:bodyPr/>
                    <a:lstStyle/>
                    <a:p>
                      <a:r>
                        <a:rPr lang="tr-TR" dirty="0" err="1"/>
                        <a:t>Ergoterapi</a:t>
                      </a:r>
                      <a:r>
                        <a:rPr lang="tr-TR" dirty="0"/>
                        <a:t> (Fakülte, Yüksek kul)</a:t>
                      </a:r>
                    </a:p>
                  </a:txBody>
                  <a:tcPr/>
                </a:tc>
                <a:extLst>
                  <a:ext uri="{0D108BD9-81ED-4DB2-BD59-A6C34878D82A}">
                    <a16:rowId xmlns="" xmlns:a16="http://schemas.microsoft.com/office/drawing/2014/main" val="10007"/>
                  </a:ext>
                </a:extLst>
              </a:tr>
              <a:tr h="356269">
                <a:tc>
                  <a:txBody>
                    <a:bodyPr/>
                    <a:lstStyle/>
                    <a:p>
                      <a:r>
                        <a:rPr lang="tr-TR" dirty="0"/>
                        <a:t>Fizyoterapi ve Rehabilitasyon (Fakülte-Yüksek Okul) </a:t>
                      </a:r>
                    </a:p>
                  </a:txBody>
                  <a:tcPr/>
                </a:tc>
                <a:extLst>
                  <a:ext uri="{0D108BD9-81ED-4DB2-BD59-A6C34878D82A}">
                    <a16:rowId xmlns="" xmlns:a16="http://schemas.microsoft.com/office/drawing/2014/main" val="10008"/>
                  </a:ext>
                </a:extLst>
              </a:tr>
              <a:tr h="356269">
                <a:tc>
                  <a:txBody>
                    <a:bodyPr/>
                    <a:lstStyle/>
                    <a:p>
                      <a:r>
                        <a:rPr lang="tr-TR" dirty="0"/>
                        <a:t>Genetik ve </a:t>
                      </a:r>
                      <a:r>
                        <a:rPr lang="tr-TR" dirty="0" err="1"/>
                        <a:t>Biyomühendislik</a:t>
                      </a:r>
                      <a:endParaRPr lang="tr-TR" dirty="0"/>
                    </a:p>
                  </a:txBody>
                  <a:tcPr/>
                </a:tc>
                <a:extLst>
                  <a:ext uri="{0D108BD9-81ED-4DB2-BD59-A6C34878D82A}">
                    <a16:rowId xmlns="" xmlns:a16="http://schemas.microsoft.com/office/drawing/2014/main" val="10009"/>
                  </a:ext>
                </a:extLst>
              </a:tr>
              <a:tr h="356269">
                <a:tc>
                  <a:txBody>
                    <a:bodyPr/>
                    <a:lstStyle/>
                    <a:p>
                      <a:r>
                        <a:rPr lang="tr-TR" dirty="0"/>
                        <a:t>Hemşirelik (Fakülte) </a:t>
                      </a:r>
                    </a:p>
                  </a:txBody>
                  <a:tcPr/>
                </a:tc>
                <a:extLst>
                  <a:ext uri="{0D108BD9-81ED-4DB2-BD59-A6C34878D82A}">
                    <a16:rowId xmlns="" xmlns:a16="http://schemas.microsoft.com/office/drawing/2014/main" val="10010"/>
                  </a:ext>
                </a:extLst>
              </a:tr>
              <a:tr h="356269">
                <a:tc>
                  <a:txBody>
                    <a:bodyPr/>
                    <a:lstStyle/>
                    <a:p>
                      <a:r>
                        <a:rPr lang="tr-TR" dirty="0"/>
                        <a:t>İç Mimarlık</a:t>
                      </a:r>
                    </a:p>
                  </a:txBody>
                  <a:tcPr/>
                </a:tc>
                <a:extLst>
                  <a:ext uri="{0D108BD9-81ED-4DB2-BD59-A6C34878D82A}">
                    <a16:rowId xmlns="" xmlns:a16="http://schemas.microsoft.com/office/drawing/2014/main" val="10011"/>
                  </a:ext>
                </a:extLst>
              </a:tr>
              <a:tr h="356269">
                <a:tc>
                  <a:txBody>
                    <a:bodyPr/>
                    <a:lstStyle/>
                    <a:p>
                      <a:r>
                        <a:rPr lang="tr-TR" dirty="0"/>
                        <a:t>Kentsel Tasarım ve Peyzaj Mimarlığı</a:t>
                      </a:r>
                    </a:p>
                  </a:txBody>
                  <a:tcPr/>
                </a:tc>
                <a:extLst>
                  <a:ext uri="{0D108BD9-81ED-4DB2-BD59-A6C34878D82A}">
                    <a16:rowId xmlns="" xmlns:a16="http://schemas.microsoft.com/office/drawing/2014/main" val="10012"/>
                  </a:ext>
                </a:extLst>
              </a:tr>
              <a:tr h="356269">
                <a:tc>
                  <a:txBody>
                    <a:bodyPr/>
                    <a:lstStyle/>
                    <a:p>
                      <a:r>
                        <a:rPr lang="tr-TR" dirty="0"/>
                        <a:t>Mimarlık</a:t>
                      </a:r>
                    </a:p>
                  </a:txBody>
                  <a:tcPr/>
                </a:tc>
                <a:extLst>
                  <a:ext uri="{0D108BD9-81ED-4DB2-BD59-A6C34878D82A}">
                    <a16:rowId xmlns="" xmlns:a16="http://schemas.microsoft.com/office/drawing/2014/main" val="10013"/>
                  </a:ext>
                </a:extLst>
              </a:tr>
              <a:tr h="356269">
                <a:tc>
                  <a:txBody>
                    <a:bodyPr/>
                    <a:lstStyle/>
                    <a:p>
                      <a:r>
                        <a:rPr lang="tr-TR" dirty="0"/>
                        <a:t>Moleküler Biyoloji ve Genetik</a:t>
                      </a: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159489"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EŞİT AĞIRLIK PUANINA GÖRE</a:t>
            </a:r>
          </a:p>
          <a:p>
            <a:pPr algn="ctr"/>
            <a:endParaRPr lang="en-US" sz="2400" dirty="0">
              <a:ln w="0"/>
              <a:solidFill>
                <a:schemeClr val="accent1"/>
              </a:solidFill>
              <a:effectLst>
                <a:outerShdw blurRad="38100" dist="25400" dir="5400000" algn="ctr" rotWithShape="0">
                  <a:srgbClr val="6E747A">
                    <a:alpha val="43000"/>
                  </a:srgbClr>
                </a:outerShdw>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22</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extLst>
                    <a:ext uri="{9D8B030D-6E8A-4147-A177-3AD203B41FA5}">
                      <a16:colId xmlns="" xmlns:a16="http://schemas.microsoft.com/office/drawing/2014/main" val="20000"/>
                    </a:ext>
                  </a:extLst>
                </a:gridCol>
              </a:tblGrid>
              <a:tr h="354143">
                <a:tc>
                  <a:txBody>
                    <a:bodyPr/>
                    <a:lstStyle/>
                    <a:p>
                      <a:r>
                        <a:rPr lang="tr-TR" b="0" dirty="0"/>
                        <a:t>Hukuk </a:t>
                      </a:r>
                    </a:p>
                  </a:txBody>
                  <a:tcPr/>
                </a:tc>
                <a:extLst>
                  <a:ext uri="{0D108BD9-81ED-4DB2-BD59-A6C34878D82A}">
                    <a16:rowId xmlns="" xmlns:a16="http://schemas.microsoft.com/office/drawing/2014/main" val="10000"/>
                  </a:ext>
                </a:extLst>
              </a:tr>
              <a:tr h="354143">
                <a:tc>
                  <a:txBody>
                    <a:bodyPr/>
                    <a:lstStyle/>
                    <a:p>
                      <a:r>
                        <a:rPr lang="tr-TR" dirty="0"/>
                        <a:t>Çocuk Gelişimi </a:t>
                      </a:r>
                    </a:p>
                  </a:txBody>
                  <a:tcPr/>
                </a:tc>
                <a:extLst>
                  <a:ext uri="{0D108BD9-81ED-4DB2-BD59-A6C34878D82A}">
                    <a16:rowId xmlns="" xmlns:a16="http://schemas.microsoft.com/office/drawing/2014/main" val="10001"/>
                  </a:ext>
                </a:extLst>
              </a:tr>
              <a:tr h="354143">
                <a:tc>
                  <a:txBody>
                    <a:bodyPr/>
                    <a:lstStyle/>
                    <a:p>
                      <a:r>
                        <a:rPr lang="tr-TR" dirty="0"/>
                        <a:t>Sosyal Hizmet </a:t>
                      </a:r>
                    </a:p>
                  </a:txBody>
                  <a:tcPr/>
                </a:tc>
                <a:extLst>
                  <a:ext uri="{0D108BD9-81ED-4DB2-BD59-A6C34878D82A}">
                    <a16:rowId xmlns="" xmlns:a16="http://schemas.microsoft.com/office/drawing/2014/main" val="10002"/>
                  </a:ext>
                </a:extLst>
              </a:tr>
              <a:tr h="354143">
                <a:tc>
                  <a:txBody>
                    <a:bodyPr/>
                    <a:lstStyle/>
                    <a:p>
                      <a:r>
                        <a:rPr lang="tr-TR" dirty="0"/>
                        <a:t>Grafik Tasarım</a:t>
                      </a:r>
                    </a:p>
                  </a:txBody>
                  <a:tcPr/>
                </a:tc>
                <a:extLst>
                  <a:ext uri="{0D108BD9-81ED-4DB2-BD59-A6C34878D82A}">
                    <a16:rowId xmlns="" xmlns:a16="http://schemas.microsoft.com/office/drawing/2014/main" val="10003"/>
                  </a:ext>
                </a:extLst>
              </a:tr>
              <a:tr h="354143">
                <a:tc>
                  <a:txBody>
                    <a:bodyPr/>
                    <a:lstStyle/>
                    <a:p>
                      <a:r>
                        <a:rPr lang="tr-TR" dirty="0"/>
                        <a:t>Siyaset Bilimi ve Kamu Yönetimi</a:t>
                      </a:r>
                    </a:p>
                  </a:txBody>
                  <a:tcPr/>
                </a:tc>
                <a:extLst>
                  <a:ext uri="{0D108BD9-81ED-4DB2-BD59-A6C34878D82A}">
                    <a16:rowId xmlns="" xmlns:a16="http://schemas.microsoft.com/office/drawing/2014/main" val="10004"/>
                  </a:ext>
                </a:extLst>
              </a:tr>
              <a:tr h="354143">
                <a:tc>
                  <a:txBody>
                    <a:bodyPr/>
                    <a:lstStyle/>
                    <a:p>
                      <a:r>
                        <a:rPr lang="tr-TR" dirty="0"/>
                        <a:t>İç Mimarlık ve Çevre Tasarımı</a:t>
                      </a:r>
                    </a:p>
                  </a:txBody>
                  <a:tcPr/>
                </a:tc>
                <a:extLst>
                  <a:ext uri="{0D108BD9-81ED-4DB2-BD59-A6C34878D82A}">
                    <a16:rowId xmlns="" xmlns:a16="http://schemas.microsoft.com/office/drawing/2014/main"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Bankacılık </a:t>
                      </a:r>
                    </a:p>
                  </a:txBody>
                  <a:tcPr/>
                </a:tc>
                <a:extLst>
                  <a:ext uri="{0D108BD9-81ED-4DB2-BD59-A6C34878D82A}">
                    <a16:rowId xmlns="" xmlns:a16="http://schemas.microsoft.com/office/drawing/2014/main" val="10006"/>
                  </a:ext>
                </a:extLst>
              </a:tr>
              <a:tr h="354143">
                <a:tc>
                  <a:txBody>
                    <a:bodyPr/>
                    <a:lstStyle/>
                    <a:p>
                      <a:r>
                        <a:rPr lang="tr-TR" dirty="0"/>
                        <a:t>İktisadi ve İdari Bilimler Programları </a:t>
                      </a:r>
                    </a:p>
                  </a:txBody>
                  <a:tcPr/>
                </a:tc>
                <a:extLst>
                  <a:ext uri="{0D108BD9-81ED-4DB2-BD59-A6C34878D82A}">
                    <a16:rowId xmlns="" xmlns:a16="http://schemas.microsoft.com/office/drawing/2014/main" val="10007"/>
                  </a:ext>
                </a:extLst>
              </a:tr>
              <a:tr h="354143">
                <a:tc>
                  <a:txBody>
                    <a:bodyPr/>
                    <a:lstStyle/>
                    <a:p>
                      <a:r>
                        <a:rPr lang="tr-TR" dirty="0"/>
                        <a:t>İşletme</a:t>
                      </a:r>
                    </a:p>
                  </a:txBody>
                  <a:tcPr/>
                </a:tc>
                <a:extLst>
                  <a:ext uri="{0D108BD9-81ED-4DB2-BD59-A6C34878D82A}">
                    <a16:rowId xmlns="" xmlns:a16="http://schemas.microsoft.com/office/drawing/2014/main" val="10008"/>
                  </a:ext>
                </a:extLst>
              </a:tr>
              <a:tr h="354143">
                <a:tc>
                  <a:txBody>
                    <a:bodyPr/>
                    <a:lstStyle/>
                    <a:p>
                      <a:r>
                        <a:rPr lang="tr-TR" dirty="0"/>
                        <a:t>Kamu Yönetimi</a:t>
                      </a:r>
                    </a:p>
                  </a:txBody>
                  <a:tcPr/>
                </a:tc>
                <a:extLst>
                  <a:ext uri="{0D108BD9-81ED-4DB2-BD59-A6C34878D82A}">
                    <a16:rowId xmlns="" xmlns:a16="http://schemas.microsoft.com/office/drawing/2014/main" val="10009"/>
                  </a:ext>
                </a:extLst>
              </a:tr>
              <a:tr h="354143">
                <a:tc>
                  <a:txBody>
                    <a:bodyPr/>
                    <a:lstStyle/>
                    <a:p>
                      <a:r>
                        <a:rPr lang="tr-TR" dirty="0"/>
                        <a:t>Uluslararası İlişkiler</a:t>
                      </a:r>
                    </a:p>
                  </a:txBody>
                  <a:tcPr/>
                </a:tc>
                <a:extLst>
                  <a:ext uri="{0D108BD9-81ED-4DB2-BD59-A6C34878D82A}">
                    <a16:rowId xmlns="" xmlns:a16="http://schemas.microsoft.com/office/drawing/2014/main" val="10010"/>
                  </a:ext>
                </a:extLst>
              </a:tr>
              <a:tr h="354143">
                <a:tc>
                  <a:txBody>
                    <a:bodyPr/>
                    <a:lstStyle/>
                    <a:p>
                      <a:r>
                        <a:rPr lang="tr-TR" dirty="0"/>
                        <a:t>Moda Tasarımı</a:t>
                      </a:r>
                    </a:p>
                  </a:txBody>
                  <a:tcPr/>
                </a:tc>
                <a:extLst>
                  <a:ext uri="{0D108BD9-81ED-4DB2-BD59-A6C34878D82A}">
                    <a16:rowId xmlns="" xmlns:a16="http://schemas.microsoft.com/office/drawing/2014/main" val="10011"/>
                  </a:ext>
                </a:extLst>
              </a:tr>
              <a:tr h="354143">
                <a:tc>
                  <a:txBody>
                    <a:bodyPr/>
                    <a:lstStyle/>
                    <a:p>
                      <a:r>
                        <a:rPr lang="tr-TR" dirty="0"/>
                        <a:t>Psikoloji</a:t>
                      </a:r>
                    </a:p>
                  </a:txBody>
                  <a:tcPr/>
                </a:tc>
                <a:extLst>
                  <a:ext uri="{0D108BD9-81ED-4DB2-BD59-A6C34878D82A}">
                    <a16:rowId xmlns="" xmlns:a16="http://schemas.microsoft.com/office/drawing/2014/main" val="10012"/>
                  </a:ext>
                </a:extLst>
              </a:tr>
              <a:tr h="354143">
                <a:tc>
                  <a:txBody>
                    <a:bodyPr/>
                    <a:lstStyle/>
                    <a:p>
                      <a:r>
                        <a:rPr lang="tr-TR" dirty="0"/>
                        <a:t>Rehberlik ve Psikolojik Danışmanlık</a:t>
                      </a:r>
                    </a:p>
                  </a:txBody>
                  <a:tcPr/>
                </a:tc>
                <a:extLst>
                  <a:ext uri="{0D108BD9-81ED-4DB2-BD59-A6C34878D82A}">
                    <a16:rowId xmlns="" xmlns:a16="http://schemas.microsoft.com/office/drawing/2014/main" val="10013"/>
                  </a:ext>
                </a:extLst>
              </a:tr>
              <a:tr h="354143">
                <a:tc>
                  <a:txBody>
                    <a:bodyPr/>
                    <a:lstStyle/>
                    <a:p>
                      <a:r>
                        <a:rPr lang="tr-TR" dirty="0"/>
                        <a:t>Sınıf Öğretmenliği </a:t>
                      </a: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SÖZEL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23</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extLst>
                    <a:ext uri="{9D8B030D-6E8A-4147-A177-3AD203B41FA5}">
                      <a16:colId xmlns="" xmlns:a16="http://schemas.microsoft.com/office/drawing/2014/main" val="20000"/>
                    </a:ext>
                  </a:extLst>
                </a:gridCol>
              </a:tblGrid>
              <a:tr h="354143">
                <a:tc>
                  <a:txBody>
                    <a:bodyPr/>
                    <a:lstStyle/>
                    <a:p>
                      <a:r>
                        <a:rPr lang="tr-TR" b="0" dirty="0"/>
                        <a:t>Animasyon ve Oyun Tasarımı</a:t>
                      </a:r>
                    </a:p>
                  </a:txBody>
                  <a:tcPr/>
                </a:tc>
                <a:extLst>
                  <a:ext uri="{0D108BD9-81ED-4DB2-BD59-A6C34878D82A}">
                    <a16:rowId xmlns="" xmlns:a16="http://schemas.microsoft.com/office/drawing/2014/main" val="10000"/>
                  </a:ext>
                </a:extLst>
              </a:tr>
              <a:tr h="354143">
                <a:tc>
                  <a:txBody>
                    <a:bodyPr/>
                    <a:lstStyle/>
                    <a:p>
                      <a:r>
                        <a:rPr lang="tr-TR" dirty="0"/>
                        <a:t>Çizgi Film ve Animasyon </a:t>
                      </a:r>
                    </a:p>
                  </a:txBody>
                  <a:tcPr/>
                </a:tc>
                <a:extLst>
                  <a:ext uri="{0D108BD9-81ED-4DB2-BD59-A6C34878D82A}">
                    <a16:rowId xmlns="" xmlns:a16="http://schemas.microsoft.com/office/drawing/2014/main" val="10001"/>
                  </a:ext>
                </a:extLst>
              </a:tr>
              <a:tr h="354143">
                <a:tc>
                  <a:txBody>
                    <a:bodyPr/>
                    <a:lstStyle/>
                    <a:p>
                      <a:r>
                        <a:rPr lang="tr-TR" dirty="0"/>
                        <a:t>Halkla İlişkiler</a:t>
                      </a:r>
                    </a:p>
                  </a:txBody>
                  <a:tcPr/>
                </a:tc>
                <a:extLst>
                  <a:ext uri="{0D108BD9-81ED-4DB2-BD59-A6C34878D82A}">
                    <a16:rowId xmlns="" xmlns:a16="http://schemas.microsoft.com/office/drawing/2014/main" val="10002"/>
                  </a:ext>
                </a:extLst>
              </a:tr>
              <a:tr h="354143">
                <a:tc>
                  <a:txBody>
                    <a:bodyPr/>
                    <a:lstStyle/>
                    <a:p>
                      <a:r>
                        <a:rPr lang="tr-TR" dirty="0"/>
                        <a:t>İlahiyat </a:t>
                      </a:r>
                    </a:p>
                  </a:txBody>
                  <a:tcPr/>
                </a:tc>
                <a:extLst>
                  <a:ext uri="{0D108BD9-81ED-4DB2-BD59-A6C34878D82A}">
                    <a16:rowId xmlns="" xmlns:a16="http://schemas.microsoft.com/office/drawing/2014/main" val="10003"/>
                  </a:ext>
                </a:extLst>
              </a:tr>
              <a:tr h="354143">
                <a:tc>
                  <a:txBody>
                    <a:bodyPr/>
                    <a:lstStyle/>
                    <a:p>
                      <a:r>
                        <a:rPr lang="tr-TR" dirty="0"/>
                        <a:t>Okul Öncesi Öğretmenliği</a:t>
                      </a:r>
                    </a:p>
                  </a:txBody>
                  <a:tcPr/>
                </a:tc>
                <a:extLst>
                  <a:ext uri="{0D108BD9-81ED-4DB2-BD59-A6C34878D82A}">
                    <a16:rowId xmlns="" xmlns:a16="http://schemas.microsoft.com/office/drawing/2014/main" val="10004"/>
                  </a:ext>
                </a:extLst>
              </a:tr>
              <a:tr h="354143">
                <a:tc>
                  <a:txBody>
                    <a:bodyPr/>
                    <a:lstStyle/>
                    <a:p>
                      <a:r>
                        <a:rPr lang="tr-TR" dirty="0"/>
                        <a:t>Özel Eğitim Öğretmenliği</a:t>
                      </a:r>
                    </a:p>
                  </a:txBody>
                  <a:tcPr/>
                </a:tc>
                <a:extLst>
                  <a:ext uri="{0D108BD9-81ED-4DB2-BD59-A6C34878D82A}">
                    <a16:rowId xmlns="" xmlns:a16="http://schemas.microsoft.com/office/drawing/2014/main"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Radyo, Televizyon ve Sinema </a:t>
                      </a:r>
                    </a:p>
                  </a:txBody>
                  <a:tcPr/>
                </a:tc>
                <a:extLst>
                  <a:ext uri="{0D108BD9-81ED-4DB2-BD59-A6C34878D82A}">
                    <a16:rowId xmlns="" xmlns:a16="http://schemas.microsoft.com/office/drawing/2014/main" val="10006"/>
                  </a:ext>
                </a:extLst>
              </a:tr>
              <a:tr h="354143">
                <a:tc>
                  <a:txBody>
                    <a:bodyPr/>
                    <a:lstStyle/>
                    <a:p>
                      <a:r>
                        <a:rPr lang="tr-TR" dirty="0"/>
                        <a:t>Rekreasyon Yönetimi </a:t>
                      </a:r>
                    </a:p>
                  </a:txBody>
                  <a:tcPr/>
                </a:tc>
                <a:extLst>
                  <a:ext uri="{0D108BD9-81ED-4DB2-BD59-A6C34878D82A}">
                    <a16:rowId xmlns="" xmlns:a16="http://schemas.microsoft.com/office/drawing/2014/main" val="10007"/>
                  </a:ext>
                </a:extLst>
              </a:tr>
              <a:tr h="354143">
                <a:tc>
                  <a:txBody>
                    <a:bodyPr/>
                    <a:lstStyle/>
                    <a:p>
                      <a:r>
                        <a:rPr lang="tr-TR" dirty="0"/>
                        <a:t>Sinema ve Televizyon</a:t>
                      </a:r>
                    </a:p>
                  </a:txBody>
                  <a:tcPr/>
                </a:tc>
                <a:extLst>
                  <a:ext uri="{0D108BD9-81ED-4DB2-BD59-A6C34878D82A}">
                    <a16:rowId xmlns="" xmlns:a16="http://schemas.microsoft.com/office/drawing/2014/main" val="10008"/>
                  </a:ext>
                </a:extLst>
              </a:tr>
              <a:tr h="354143">
                <a:tc>
                  <a:txBody>
                    <a:bodyPr/>
                    <a:lstStyle/>
                    <a:p>
                      <a:r>
                        <a:rPr lang="tr-TR" dirty="0"/>
                        <a:t>Sosyal Bilgiler Öğretmenliği </a:t>
                      </a:r>
                    </a:p>
                  </a:txBody>
                  <a:tcPr/>
                </a:tc>
                <a:extLst>
                  <a:ext uri="{0D108BD9-81ED-4DB2-BD59-A6C34878D82A}">
                    <a16:rowId xmlns="" xmlns:a16="http://schemas.microsoft.com/office/drawing/2014/main" val="10009"/>
                  </a:ext>
                </a:extLst>
              </a:tr>
              <a:tr h="354143">
                <a:tc>
                  <a:txBody>
                    <a:bodyPr/>
                    <a:lstStyle/>
                    <a:p>
                      <a:r>
                        <a:rPr lang="tr-TR" dirty="0"/>
                        <a:t>Türkçe Öğretmenliği</a:t>
                      </a:r>
                    </a:p>
                  </a:txBody>
                  <a:tcPr/>
                </a:tc>
                <a:extLst>
                  <a:ext uri="{0D108BD9-81ED-4DB2-BD59-A6C34878D82A}">
                    <a16:rowId xmlns="" xmlns:a16="http://schemas.microsoft.com/office/drawing/2014/main" val="10010"/>
                  </a:ext>
                </a:extLst>
              </a:tr>
              <a:tr h="354143">
                <a:tc>
                  <a:txBody>
                    <a:bodyPr/>
                    <a:lstStyle/>
                    <a:p>
                      <a:r>
                        <a:rPr lang="tr-TR" dirty="0"/>
                        <a:t>Tarih Öğretmenliği</a:t>
                      </a:r>
                    </a:p>
                  </a:txBody>
                  <a:tcPr/>
                </a:tc>
                <a:extLst>
                  <a:ext uri="{0D108BD9-81ED-4DB2-BD59-A6C34878D82A}">
                    <a16:rowId xmlns="" xmlns:a16="http://schemas.microsoft.com/office/drawing/2014/main" val="10011"/>
                  </a:ext>
                </a:extLst>
              </a:tr>
              <a:tr h="354143">
                <a:tc>
                  <a:txBody>
                    <a:bodyPr/>
                    <a:lstStyle/>
                    <a:p>
                      <a:r>
                        <a:rPr lang="tr-TR" dirty="0"/>
                        <a:t>Medya ve İletişim </a:t>
                      </a:r>
                    </a:p>
                  </a:txBody>
                  <a:tcPr/>
                </a:tc>
                <a:extLst>
                  <a:ext uri="{0D108BD9-81ED-4DB2-BD59-A6C34878D82A}">
                    <a16:rowId xmlns="" xmlns:a16="http://schemas.microsoft.com/office/drawing/2014/main" val="10012"/>
                  </a:ext>
                </a:extLst>
              </a:tr>
              <a:tr h="354143">
                <a:tc>
                  <a:txBody>
                    <a:bodyPr/>
                    <a:lstStyle/>
                    <a:p>
                      <a:r>
                        <a:rPr lang="tr-TR" dirty="0"/>
                        <a:t>İslam ve Din Bilimleri</a:t>
                      </a:r>
                    </a:p>
                  </a:txBody>
                  <a:tcPr/>
                </a:tc>
                <a:extLst>
                  <a:ext uri="{0D108BD9-81ED-4DB2-BD59-A6C34878D82A}">
                    <a16:rowId xmlns="" xmlns:a16="http://schemas.microsoft.com/office/drawing/2014/main" val="10013"/>
                  </a:ext>
                </a:extLst>
              </a:tr>
              <a:tr h="354143">
                <a:tc>
                  <a:txBody>
                    <a:bodyPr/>
                    <a:lstStyle/>
                    <a:p>
                      <a:r>
                        <a:rPr lang="tr-TR" dirty="0"/>
                        <a:t>Gastronomi ve Mutfak Sanatları</a:t>
                      </a: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
          <p:cNvGrpSpPr/>
          <p:nvPr/>
        </p:nvGrpSpPr>
        <p:grpSpPr>
          <a:xfrm>
            <a:off x="3725967" y="0"/>
            <a:ext cx="2288287" cy="3303692"/>
            <a:chOff x="3725967" y="0"/>
            <a:chExt cx="2288287" cy="3303692"/>
          </a:xfrm>
        </p:grpSpPr>
        <p:sp>
          <p:nvSpPr>
            <p:cNvPr id="16" name="Oval 15"/>
            <p:cNvSpPr/>
            <p:nvPr/>
          </p:nvSpPr>
          <p:spPr>
            <a:xfrm>
              <a:off x="3725967" y="0"/>
              <a:ext cx="2288285" cy="2331720"/>
            </a:xfrm>
            <a:prstGeom prst="ellipse">
              <a:avLst/>
            </a:prstGeom>
            <a:blipFill>
              <a:blip r:embed="rId2"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3" name="Rectangle 12"/>
            <p:cNvSpPr/>
            <p:nvPr/>
          </p:nvSpPr>
          <p:spPr>
            <a:xfrm>
              <a:off x="3725968" y="2283077"/>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p>
            <a:p>
              <a:pPr algn="ctr"/>
              <a:endParaRPr lang="tr-TR" sz="1350" dirty="0"/>
            </a:p>
          </p:txBody>
        </p:sp>
        <p:sp>
          <p:nvSpPr>
            <p:cNvPr id="15" name="TextBox 14"/>
            <p:cNvSpPr txBox="1"/>
            <p:nvPr/>
          </p:nvSpPr>
          <p:spPr>
            <a:xfrm>
              <a:off x="3784484" y="23803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HUKUK</a:t>
              </a:r>
            </a:p>
            <a:p>
              <a:pPr algn="ctr"/>
              <a:r>
                <a:rPr lang="tr-TR" dirty="0">
                  <a:solidFill>
                    <a:schemeClr val="bg1"/>
                  </a:solidFill>
                  <a:latin typeface="Arial Black" pitchFamily="34" charset="0"/>
                </a:rPr>
                <a:t>Eşit Ağırlık</a:t>
              </a:r>
            </a:p>
            <a:p>
              <a:pPr algn="ctr"/>
              <a:r>
                <a:rPr lang="tr-TR" dirty="0">
                  <a:solidFill>
                    <a:schemeClr val="bg1"/>
                  </a:solidFill>
                  <a:latin typeface="Arial Black" pitchFamily="34" charset="0"/>
                </a:rPr>
                <a:t>100 bin</a:t>
              </a:r>
              <a:endParaRPr lang="en-US" dirty="0">
                <a:solidFill>
                  <a:schemeClr val="bg1"/>
                </a:solidFill>
                <a:latin typeface="Arial Black" pitchFamily="34" charset="0"/>
              </a:endParaRPr>
            </a:p>
          </p:txBody>
        </p:sp>
      </p:grpSp>
      <p:sp>
        <p:nvSpPr>
          <p:cNvPr id="27" name="26 Altbilgi Yer Tutucusu"/>
          <p:cNvSpPr>
            <a:spLocks noGrp="1"/>
          </p:cNvSpPr>
          <p:nvPr>
            <p:ph type="ftr" sz="quarter" idx="11"/>
          </p:nvPr>
        </p:nvSpPr>
        <p:spPr>
          <a:xfrm>
            <a:off x="275117" y="0"/>
            <a:ext cx="3086100" cy="365125"/>
          </a:xfrm>
        </p:spPr>
        <p:txBody>
          <a:bodyPr/>
          <a:lstStyle/>
          <a:p>
            <a:r>
              <a:rPr lang="en-US" b="1" dirty="0">
                <a:solidFill>
                  <a:schemeClr val="tx1">
                    <a:lumMod val="75000"/>
                    <a:lumOff val="25000"/>
                  </a:schemeClr>
                </a:solidFill>
              </a:rPr>
              <a:t>www.rehberlikservisim.com</a:t>
            </a: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24</a:t>
            </a:fld>
            <a:endParaRPr lang="en-US"/>
          </a:p>
        </p:txBody>
      </p:sp>
      <p:sp>
        <p:nvSpPr>
          <p:cNvPr id="34" name="33 Yuvarlatılmış Dikdörtgen"/>
          <p:cNvSpPr/>
          <p:nvPr/>
        </p:nvSpPr>
        <p:spPr>
          <a:xfrm>
            <a:off x="308342" y="1580530"/>
            <a:ext cx="3019647" cy="30302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Bazı Bölümler İçin Uygulanan Sıralama</a:t>
            </a:r>
          </a:p>
          <a:p>
            <a:pPr algn="ctr"/>
            <a:r>
              <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rPr>
              <a:t>Şartı</a:t>
            </a:r>
          </a:p>
        </p:txBody>
      </p:sp>
      <p:grpSp>
        <p:nvGrpSpPr>
          <p:cNvPr id="44" name="43 Grup"/>
          <p:cNvGrpSpPr/>
          <p:nvPr/>
        </p:nvGrpSpPr>
        <p:grpSpPr>
          <a:xfrm>
            <a:off x="6517759" y="0"/>
            <a:ext cx="2307265" cy="3289851"/>
            <a:chOff x="6517759" y="0"/>
            <a:chExt cx="2307265" cy="3289851"/>
          </a:xfrm>
        </p:grpSpPr>
        <p:sp>
          <p:nvSpPr>
            <p:cNvPr id="18" name="Rectangle 17"/>
            <p:cNvSpPr/>
            <p:nvPr/>
          </p:nvSpPr>
          <p:spPr>
            <a:xfrm>
              <a:off x="6517760" y="2302011"/>
              <a:ext cx="2307264" cy="98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39 Grup"/>
            <p:cNvGrpSpPr/>
            <p:nvPr/>
          </p:nvGrpSpPr>
          <p:grpSpPr>
            <a:xfrm>
              <a:off x="6517759" y="0"/>
              <a:ext cx="2307263" cy="3264706"/>
              <a:chOff x="6517759" y="0"/>
              <a:chExt cx="2307263" cy="3264706"/>
            </a:xfrm>
          </p:grpSpPr>
          <p:sp>
            <p:nvSpPr>
              <p:cNvPr id="21" name="Oval 20"/>
              <p:cNvSpPr/>
              <p:nvPr/>
            </p:nvSpPr>
            <p:spPr>
              <a:xfrm>
                <a:off x="6517759" y="0"/>
                <a:ext cx="2307263" cy="2351058"/>
              </a:xfrm>
              <a:prstGeom prst="ellipse">
                <a:avLst/>
              </a:prstGeom>
              <a:blipFill>
                <a:blip r:embed="rId3" cstate="print"/>
                <a:stretch>
                  <a:fillRect/>
                </a:stretch>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TextBox 14"/>
              <p:cNvSpPr txBox="1"/>
              <p:nvPr/>
            </p:nvSpPr>
            <p:spPr>
              <a:xfrm>
                <a:off x="6616289" y="234137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TIP</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50 bin</a:t>
                </a:r>
                <a:endParaRPr lang="en-US" dirty="0">
                  <a:solidFill>
                    <a:schemeClr val="bg1"/>
                  </a:solidFill>
                  <a:latin typeface="Arial Black" pitchFamily="34" charset="0"/>
                </a:endParaRPr>
              </a:p>
            </p:txBody>
          </p:sp>
        </p:grpSp>
      </p:grpSp>
      <p:grpSp>
        <p:nvGrpSpPr>
          <p:cNvPr id="42" name="41 Grup"/>
          <p:cNvGrpSpPr/>
          <p:nvPr/>
        </p:nvGrpSpPr>
        <p:grpSpPr>
          <a:xfrm>
            <a:off x="3664456" y="3393181"/>
            <a:ext cx="2288287" cy="3305324"/>
            <a:chOff x="3664456" y="3393181"/>
            <a:chExt cx="2288287" cy="3305324"/>
          </a:xfrm>
        </p:grpSpPr>
        <p:sp>
          <p:nvSpPr>
            <p:cNvPr id="26" name="Oval 25"/>
            <p:cNvSpPr/>
            <p:nvPr/>
          </p:nvSpPr>
          <p:spPr>
            <a:xfrm>
              <a:off x="3664456" y="3393181"/>
              <a:ext cx="2288285" cy="23317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ECZACILIK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100 bin</a:t>
              </a:r>
              <a:endParaRPr lang="en-US" dirty="0">
                <a:solidFill>
                  <a:schemeClr val="bg1"/>
                </a:solidFill>
                <a:latin typeface="Arial Black" pitchFamily="34" charset="0"/>
              </a:endParaRPr>
            </a:p>
          </p:txBody>
        </p:sp>
      </p:grpSp>
      <p:grpSp>
        <p:nvGrpSpPr>
          <p:cNvPr id="45" name="44 Grup"/>
          <p:cNvGrpSpPr/>
          <p:nvPr/>
        </p:nvGrpSpPr>
        <p:grpSpPr>
          <a:xfrm>
            <a:off x="6517759" y="3444949"/>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DİŞ HEKİMLİĞİ</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80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534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7" dur="1000" fill="hold"/>
                                        <p:tgtEl>
                                          <p:spTgt spid="3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9" dur="1000" fill="hold"/>
                                        <p:tgtEl>
                                          <p:spTgt spid="4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3" dur="1000" fill="hold"/>
                                        <p:tgtEl>
                                          <p:spTgt spid="4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Altbilgi Yer Tutucusu"/>
          <p:cNvSpPr>
            <a:spLocks noGrp="1"/>
          </p:cNvSpPr>
          <p:nvPr>
            <p:ph type="ftr" sz="quarter" idx="11"/>
          </p:nvPr>
        </p:nvSpPr>
        <p:spPr>
          <a:xfrm>
            <a:off x="275117" y="0"/>
            <a:ext cx="3086100" cy="365125"/>
          </a:xfrm>
        </p:spPr>
        <p:txBody>
          <a:bodyPr/>
          <a:lstStyle/>
          <a:p>
            <a:r>
              <a:rPr lang="en-US" b="1" dirty="0">
                <a:solidFill>
                  <a:schemeClr val="tx1">
                    <a:lumMod val="75000"/>
                    <a:lumOff val="25000"/>
                  </a:schemeClr>
                </a:solidFill>
              </a:rPr>
              <a:t>www.rehberlikservisim.com</a:t>
            </a:r>
          </a:p>
        </p:txBody>
      </p:sp>
      <p:sp>
        <p:nvSpPr>
          <p:cNvPr id="28" name="27 Slayt Numarası Yer Tutucusu"/>
          <p:cNvSpPr>
            <a:spLocks noGrp="1"/>
          </p:cNvSpPr>
          <p:nvPr>
            <p:ph type="sldNum" sz="quarter" idx="12"/>
          </p:nvPr>
        </p:nvSpPr>
        <p:spPr/>
        <p:txBody>
          <a:bodyPr/>
          <a:lstStyle/>
          <a:p>
            <a:fld id="{2F0443AE-4F20-4B40-B91B-135E9B6A23DD}" type="slidenum">
              <a:rPr lang="en-US" smtClean="0"/>
              <a:pPr/>
              <a:t>25</a:t>
            </a:fld>
            <a:endParaRPr lang="en-US"/>
          </a:p>
        </p:txBody>
      </p:sp>
      <p:grpSp>
        <p:nvGrpSpPr>
          <p:cNvPr id="41" name="40 Grup"/>
          <p:cNvGrpSpPr/>
          <p:nvPr/>
        </p:nvGrpSpPr>
        <p:grpSpPr>
          <a:xfrm>
            <a:off x="427588" y="1307805"/>
            <a:ext cx="2294347" cy="3152078"/>
            <a:chOff x="470118" y="3541607"/>
            <a:chExt cx="2294347" cy="3152078"/>
          </a:xfrm>
        </p:grpSpPr>
        <p:sp>
          <p:nvSpPr>
            <p:cNvPr id="10" name="Oval 9"/>
            <p:cNvSpPr/>
            <p:nvPr/>
          </p:nvSpPr>
          <p:spPr>
            <a:xfrm>
              <a:off x="470118" y="3541607"/>
              <a:ext cx="2294345" cy="2214606"/>
            </a:xfrm>
            <a:prstGeom prst="ellipse">
              <a:avLst/>
            </a:prstGeom>
            <a:blipFill>
              <a:blip r:embed="rId2" cstate="print"/>
              <a:stretch>
                <a:fillRect/>
              </a:stretch>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Rectangle 6"/>
            <p:cNvSpPr/>
            <p:nvPr/>
          </p:nvSpPr>
          <p:spPr>
            <a:xfrm>
              <a:off x="470119" y="5763178"/>
              <a:ext cx="2294346" cy="930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14"/>
            <p:cNvSpPr txBox="1"/>
            <p:nvPr/>
          </p:nvSpPr>
          <p:spPr>
            <a:xfrm>
              <a:off x="534465" y="5765059"/>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MÜHENDİSLİK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2" name="41 Grup"/>
          <p:cNvGrpSpPr/>
          <p:nvPr/>
        </p:nvGrpSpPr>
        <p:grpSpPr>
          <a:xfrm>
            <a:off x="3430539" y="1154559"/>
            <a:ext cx="2288287" cy="3305324"/>
            <a:chOff x="3664456" y="3393181"/>
            <a:chExt cx="2288287" cy="3305324"/>
          </a:xfrm>
        </p:grpSpPr>
        <p:sp>
          <p:nvSpPr>
            <p:cNvPr id="26" name="Oval 25"/>
            <p:cNvSpPr/>
            <p:nvPr/>
          </p:nvSpPr>
          <p:spPr>
            <a:xfrm>
              <a:off x="3664456" y="3393181"/>
              <a:ext cx="2288285" cy="233172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646331"/>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ÖĞRETMENLİK</a:t>
              </a:r>
            </a:p>
            <a:p>
              <a:pPr algn="ctr"/>
              <a:r>
                <a:rPr lang="tr-TR" dirty="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5" name="44 Grup"/>
          <p:cNvGrpSpPr/>
          <p:nvPr/>
        </p:nvGrpSpPr>
        <p:grpSpPr>
          <a:xfrm>
            <a:off x="6196265" y="1143926"/>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a:blip r:embed="rId4"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MİMARLIK</a:t>
              </a:r>
            </a:p>
            <a:p>
              <a:pPr algn="ctr"/>
              <a:r>
                <a:rPr lang="tr-TR" dirty="0">
                  <a:solidFill>
                    <a:schemeClr val="bg1"/>
                  </a:solidFill>
                  <a:latin typeface="Arial Black" pitchFamily="34" charset="0"/>
                </a:rPr>
                <a:t>Sayısal</a:t>
              </a:r>
            </a:p>
            <a:p>
              <a:pPr algn="ctr"/>
              <a:r>
                <a:rPr lang="tr-TR" dirty="0">
                  <a:solidFill>
                    <a:schemeClr val="bg1"/>
                  </a:solidFill>
                  <a:latin typeface="Arial Black" pitchFamily="34" charset="0"/>
                </a:rPr>
                <a:t>250 bin</a:t>
              </a:r>
              <a:endParaRPr lang="en-US" dirty="0">
                <a:solidFill>
                  <a:schemeClr val="bg1"/>
                </a:solidFill>
                <a:latin typeface="Arial Black" pitchFamily="34" charset="0"/>
              </a:endParaRPr>
            </a:p>
          </p:txBody>
        </p:sp>
      </p:grpSp>
    </p:spTree>
    <p:extLst>
      <p:ext uri="{BB962C8B-B14F-4D97-AF65-F5344CB8AC3E}">
        <p14:creationId xmlns:p14="http://schemas.microsoft.com/office/powerpoint/2010/main" val="27839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82" y="2035041"/>
            <a:ext cx="4380677" cy="3558326"/>
          </a:xfrm>
          <a:prstGeom prst="rect">
            <a:avLst/>
          </a:prstGeom>
        </p:spPr>
      </p:pic>
      <p:sp>
        <p:nvSpPr>
          <p:cNvPr id="24" name="Rectangle 23"/>
          <p:cNvSpPr/>
          <p:nvPr/>
        </p:nvSpPr>
        <p:spPr>
          <a:xfrm>
            <a:off x="297767" y="2165817"/>
            <a:ext cx="4191000"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26</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OYP PUANI NASIL HESAPLANIR?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5" cstate="print"/>
          <a:srcRect/>
          <a:stretch>
            <a:fillRect/>
          </a:stretch>
        </p:blipFill>
        <p:spPr bwMode="auto">
          <a:xfrm>
            <a:off x="4688958" y="2073349"/>
            <a:ext cx="4316819" cy="2775098"/>
          </a:xfrm>
          <a:prstGeom prst="rect">
            <a:avLst/>
          </a:prstGeom>
          <a:noFill/>
          <a:ln w="9525">
            <a:noFill/>
            <a:miter lim="800000"/>
            <a:headEnd/>
            <a:tailEnd/>
          </a:ln>
        </p:spPr>
      </p:pic>
    </p:spTree>
    <p:extLst>
      <p:ext uri="{BB962C8B-B14F-4D97-AF65-F5344CB8AC3E}">
        <p14:creationId xmlns:p14="http://schemas.microsoft.com/office/powerpoint/2010/main" val="32822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SINAV KAYGISI </a:t>
            </a:r>
            <a:r>
              <a:rPr lang="tr-TR" dirty="0" smtClean="0"/>
              <a:t>!</a:t>
            </a:r>
            <a:br>
              <a:rPr lang="tr-TR" dirty="0" smtClean="0"/>
            </a:br>
            <a:r>
              <a:rPr lang="tr-TR" dirty="0" smtClean="0"/>
              <a:t>ANCAK </a:t>
            </a:r>
            <a:r>
              <a:rPr lang="tr-TR" dirty="0"/>
              <a:t>YAŞAYAN BİLİR…</a:t>
            </a:r>
          </a:p>
        </p:txBody>
      </p:sp>
      <p:sp>
        <p:nvSpPr>
          <p:cNvPr id="3" name="İçerik Yer Tutucusu 2"/>
          <p:cNvSpPr>
            <a:spLocks noGrp="1"/>
          </p:cNvSpPr>
          <p:nvPr>
            <p:ph idx="1"/>
          </p:nvPr>
        </p:nvSpPr>
        <p:spPr/>
        <p:txBody>
          <a:bodyPr>
            <a:normAutofit fontScale="92500"/>
          </a:bodyPr>
          <a:lstStyle/>
          <a:p>
            <a:r>
              <a:rPr lang="tr-TR" dirty="0"/>
              <a:t> </a:t>
            </a:r>
            <a:r>
              <a:rPr lang="tr-TR" b="1" dirty="0"/>
              <a:t>SINAV KAYGISI, ÖĞRENİLEN BİLGİNİN PERFORMANSA DÖNÜŞTÜRÜLMESİNDEKİ</a:t>
            </a:r>
            <a:r>
              <a:rPr lang="tr-TR" dirty="0"/>
              <a:t/>
            </a:r>
            <a:br>
              <a:rPr lang="tr-TR" dirty="0"/>
            </a:br>
            <a:r>
              <a:rPr lang="tr-TR" dirty="0"/>
              <a:t>EN ÖNEMLİ </a:t>
            </a:r>
            <a:r>
              <a:rPr lang="tr-TR" dirty="0" smtClean="0"/>
              <a:t>ENGELDİR.</a:t>
            </a:r>
          </a:p>
          <a:p>
            <a:r>
              <a:rPr lang="tr-TR" dirty="0" smtClean="0"/>
              <a:t>Yoğun </a:t>
            </a:r>
            <a:r>
              <a:rPr lang="tr-TR" dirty="0"/>
              <a:t>kaygı yaşayan, sınavı tehdit olarak algılayan öğrenciler için her sınav bir "</a:t>
            </a:r>
            <a:r>
              <a:rPr lang="tr-TR" dirty="0" err="1"/>
              <a:t>Kriz"dir</a:t>
            </a:r>
            <a:r>
              <a:rPr lang="tr-TR" dirty="0"/>
              <a:t>. Kendisini ispatlaması gereken, değerli olduğunu herkesin görmesi gereken ve mutlaka kazanılması gereken bir savaş</a:t>
            </a:r>
            <a:r>
              <a:rPr lang="tr-TR" dirty="0" smtClean="0"/>
              <a:t>.</a:t>
            </a:r>
          </a:p>
          <a:p>
            <a:r>
              <a:rPr lang="tr-TR" dirty="0" smtClean="0"/>
              <a:t> Bu </a:t>
            </a:r>
            <a:r>
              <a:rPr lang="tr-TR" dirty="0"/>
              <a:t>duygularla sınava hazırlanan genç, her bir sınavı, hatta her bir çalışma testini, kazanılması gereken bir savaş olarak görecek, yapamadığı her soruda yenilmişlik hissi yaşayacaktır.</a:t>
            </a:r>
          </a:p>
          <a:p>
            <a:pPr marL="0" indent="0">
              <a:buNone/>
            </a:pP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27</a:t>
            </a:fld>
            <a:endParaRPr lang="en-US"/>
          </a:p>
        </p:txBody>
      </p:sp>
    </p:spTree>
    <p:extLst>
      <p:ext uri="{BB962C8B-B14F-4D97-AF65-F5344CB8AC3E}">
        <p14:creationId xmlns:p14="http://schemas.microsoft.com/office/powerpoint/2010/main" val="137436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Kaygı bulaşıcı bir </a:t>
            </a:r>
            <a:r>
              <a:rPr lang="tr-TR" b="1" dirty="0" smtClean="0"/>
              <a:t>duygudur!</a:t>
            </a:r>
            <a:endParaRPr lang="tr-TR" dirty="0"/>
          </a:p>
        </p:txBody>
      </p:sp>
      <p:sp>
        <p:nvSpPr>
          <p:cNvPr id="3" name="İçerik Yer Tutucusu 2"/>
          <p:cNvSpPr>
            <a:spLocks noGrp="1"/>
          </p:cNvSpPr>
          <p:nvPr>
            <p:ph idx="1"/>
          </p:nvPr>
        </p:nvSpPr>
        <p:spPr/>
        <p:txBody>
          <a:bodyPr>
            <a:normAutofit fontScale="77500" lnSpcReduction="20000"/>
          </a:bodyPr>
          <a:lstStyle/>
          <a:p>
            <a:r>
              <a:rPr lang="tr-TR" dirty="0"/>
              <a:t/>
            </a:r>
            <a:br>
              <a:rPr lang="tr-TR" dirty="0"/>
            </a:br>
            <a:r>
              <a:rPr lang="tr-TR" dirty="0"/>
              <a:t>Kaygı bulaşıcı bir duygudur. Çocuğunuzun geleceği ile ilgili endişeleriniz, çalışması konusunda yapılan uyarılar</a:t>
            </a:r>
            <a:r>
              <a:rPr lang="tr-TR" dirty="0" smtClean="0"/>
              <a:t>, onun </a:t>
            </a:r>
            <a:r>
              <a:rPr lang="tr-TR" dirty="0"/>
              <a:t>kaygı yaşamasına ve başarısız olmasına neden olabilir</a:t>
            </a:r>
            <a:r>
              <a:rPr lang="tr-TR" dirty="0" smtClean="0"/>
              <a:t>. Her </a:t>
            </a:r>
            <a:r>
              <a:rPr lang="tr-TR" dirty="0"/>
              <a:t>öğrenci başarılı olmak ister. Doğal olarak sizin çocuğunuz da başarılı olmak ister. Sınavlar, başarısız olma riski olan durumlardır. Sınav kaygısının temelinde bu düşünce vardır.</a:t>
            </a:r>
            <a:br>
              <a:rPr lang="tr-TR" dirty="0"/>
            </a:br>
            <a:endParaRPr lang="tr-TR" dirty="0"/>
          </a:p>
          <a:p>
            <a:r>
              <a:rPr lang="tr-TR" dirty="0"/>
              <a:t> Yoğun kaygı yaşayan öğrenciler sınav anını yada sınav sonrasını düşünmekten bugünü verimli kullanamazlar</a:t>
            </a:r>
            <a:r>
              <a:rPr lang="tr-TR" dirty="0" smtClean="0"/>
              <a:t>. Sizin </a:t>
            </a:r>
            <a:r>
              <a:rPr lang="tr-TR" dirty="0"/>
              <a:t>sınav sonucu ile aşırı meşgul olmanız, çocuğunuzun da bu yönde meşguliyetini arttıracaktır</a:t>
            </a:r>
            <a:r>
              <a:rPr lang="tr-TR" dirty="0" smtClean="0"/>
              <a:t>. Çocuğunuza </a:t>
            </a:r>
            <a:r>
              <a:rPr lang="tr-TR" dirty="0"/>
              <a:t>yardımcı olmak için çocuğunuzun bugünkü yaptıkları ile ilgilenebilirsiniz. Gösterdiği çabayı takdir etmelisiniz</a:t>
            </a:r>
            <a:r>
              <a:rPr lang="tr-TR" dirty="0" smtClean="0"/>
              <a:t>. En </a:t>
            </a:r>
            <a:r>
              <a:rPr lang="tr-TR" dirty="0"/>
              <a:t>önemlisi yüksek beklentilere kapılmamaktır. Ailenin yüksek beklentisi öğrenci üzerinde olumsuz sonuçlara sebep olmaktadır.</a:t>
            </a: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28</a:t>
            </a:fld>
            <a:endParaRPr lang="en-US"/>
          </a:p>
        </p:txBody>
      </p:sp>
    </p:spTree>
    <p:extLst>
      <p:ext uri="{BB962C8B-B14F-4D97-AF65-F5344CB8AC3E}">
        <p14:creationId xmlns:p14="http://schemas.microsoft.com/office/powerpoint/2010/main" val="390449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Gençleri anlamanın en etkili yolu dinlemektir.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Ama </a:t>
            </a:r>
            <a:r>
              <a:rPr lang="tr-TR" dirty="0"/>
              <a:t>kıyaslamadan, kızmadan, bağırmadan sadece dinlemek</a:t>
            </a:r>
            <a:r>
              <a:rPr lang="tr-TR" dirty="0" smtClean="0"/>
              <a:t>.</a:t>
            </a:r>
          </a:p>
          <a:p>
            <a:r>
              <a:rPr lang="tr-TR" b="1" dirty="0"/>
              <a:t>“Ablan günde 6 saat çalışıyordu, sende çalışmalısın</a:t>
            </a:r>
            <a:r>
              <a:rPr lang="tr-TR" dirty="0"/>
              <a:t/>
            </a:r>
            <a:br>
              <a:rPr lang="tr-TR" dirty="0"/>
            </a:br>
            <a:r>
              <a:rPr lang="tr-TR" dirty="0"/>
              <a:t>“Ablan günde 6 saat çalışıyordu, sende çalışmalısın.” “Matematikten yanlış yapmamalısın.’’ “Bu sene mutlaka kazanmalısın.’’ “Kendini dersine vermelisin.” vb. türünden zorunluluk ifade eden cümleler öğrencinin kaygısının artmasına neden olmaktadır</a:t>
            </a:r>
            <a:r>
              <a:rPr lang="tr-TR" dirty="0" smtClean="0"/>
              <a:t>. Bu </a:t>
            </a:r>
            <a:r>
              <a:rPr lang="tr-TR" dirty="0"/>
              <a:t>tür zorunluluk ifade eden sözleri mümkün olduğunca az kullanmaya çalışın.</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29</a:t>
            </a:fld>
            <a:endParaRPr lang="en-US"/>
          </a:p>
        </p:txBody>
      </p:sp>
    </p:spTree>
    <p:extLst>
      <p:ext uri="{BB962C8B-B14F-4D97-AF65-F5344CB8AC3E}">
        <p14:creationId xmlns:p14="http://schemas.microsoft.com/office/powerpoint/2010/main" val="244211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sp>
        <p:nvSpPr>
          <p:cNvPr id="28" name="TextBox 4"/>
          <p:cNvSpPr txBox="1"/>
          <p:nvPr/>
        </p:nvSpPr>
        <p:spPr>
          <a:xfrm>
            <a:off x="-163902" y="0"/>
            <a:ext cx="9144000" cy="1077218"/>
          </a:xfrm>
          <a:prstGeom prst="rect">
            <a:avLst/>
          </a:prstGeom>
          <a:noFill/>
        </p:spPr>
        <p:txBody>
          <a:bodyPr wrap="square" rtlCol="0">
            <a:spAutoFit/>
          </a:bodyPr>
          <a:lstStyle/>
          <a:p>
            <a:pPr algn="ctr"/>
            <a:r>
              <a:rPr lang="tr-TR"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BAŞVURULAR</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2" name="31 Altbilgi Yer Tutucusu"/>
          <p:cNvSpPr>
            <a:spLocks noGrp="1"/>
          </p:cNvSpPr>
          <p:nvPr>
            <p:ph type="ftr" sz="quarter" idx="11"/>
          </p:nvPr>
        </p:nvSpPr>
        <p:spPr>
          <a:xfrm>
            <a:off x="852773" y="6388034"/>
            <a:ext cx="3086100" cy="365125"/>
          </a:xfrm>
        </p:spPr>
        <p:txBody>
          <a:bodyPr/>
          <a:lstStyle/>
          <a:p>
            <a:r>
              <a:rPr lang="en-US" b="1" dirty="0"/>
              <a:t>www.rehberlikservisim.com</a:t>
            </a: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3</a:t>
            </a:fld>
            <a:endParaRPr lang="en-US"/>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120" y="1105829"/>
            <a:ext cx="4028880" cy="5699329"/>
          </a:xfrm>
          <a:prstGeom prst="rect">
            <a:avLst/>
          </a:prstGeom>
        </p:spPr>
      </p:pic>
      <p:sp>
        <p:nvSpPr>
          <p:cNvPr id="3" name="Metin kutusu 2"/>
          <p:cNvSpPr txBox="1"/>
          <p:nvPr/>
        </p:nvSpPr>
        <p:spPr>
          <a:xfrm>
            <a:off x="324568" y="2484407"/>
            <a:ext cx="4489721" cy="2554545"/>
          </a:xfrm>
          <a:prstGeom prst="rect">
            <a:avLst/>
          </a:prstGeom>
          <a:noFill/>
        </p:spPr>
        <p:txBody>
          <a:bodyPr wrap="square" rtlCol="0">
            <a:spAutoFit/>
          </a:bodyPr>
          <a:lstStyle/>
          <a:p>
            <a:r>
              <a:rPr lang="tr-TR" sz="3200" dirty="0"/>
              <a:t>Başvurular bireysel olarak </a:t>
            </a:r>
            <a:r>
              <a:rPr lang="tr-TR" sz="3200" dirty="0">
                <a:hlinkClick r:id="rId3"/>
              </a:rPr>
              <a:t>https://ais.osym.gov.tr/</a:t>
            </a:r>
            <a:r>
              <a:rPr lang="tr-TR" sz="3200" dirty="0"/>
              <a:t> adresinden ve ÖSYM başvuru merkezlerinden yapılabilecek.</a:t>
            </a:r>
          </a:p>
        </p:txBody>
      </p:sp>
    </p:spTree>
    <p:extLst>
      <p:ext uri="{BB962C8B-B14F-4D97-AF65-F5344CB8AC3E}">
        <p14:creationId xmlns:p14="http://schemas.microsoft.com/office/powerpoint/2010/main" val="944287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373487"/>
            <a:ext cx="7886700" cy="5803476"/>
          </a:xfrm>
        </p:spPr>
        <p:txBody>
          <a:bodyPr/>
          <a:lstStyle/>
          <a:p>
            <a:r>
              <a:rPr lang="tr-TR" b="1" dirty="0"/>
              <a:t>Çocuklarınıza sürekli çalışması gerektiğini </a:t>
            </a:r>
            <a:r>
              <a:rPr lang="tr-TR" b="1" dirty="0" smtClean="0"/>
              <a:t>söylemeyin.</a:t>
            </a:r>
          </a:p>
          <a:p>
            <a:r>
              <a:rPr lang="tr-TR" b="1" dirty="0"/>
              <a:t>Beklentilerinizde gerçekçi olmaya çalışın</a:t>
            </a:r>
            <a:r>
              <a:rPr lang="tr-TR" b="1" dirty="0" smtClean="0"/>
              <a:t>.</a:t>
            </a:r>
          </a:p>
          <a:p>
            <a:r>
              <a:rPr lang="tr-TR" b="1" dirty="0"/>
              <a:t>Çocuğunuzu hiçbir zaman başka çocuklarla kıyaslamayın</a:t>
            </a:r>
            <a:r>
              <a:rPr lang="tr-TR" b="1" dirty="0" smtClean="0"/>
              <a:t>.</a:t>
            </a:r>
          </a:p>
          <a:p>
            <a:r>
              <a:rPr lang="tr-TR" b="1" dirty="0"/>
              <a:t>Çocuğunuzu taktir </a:t>
            </a:r>
            <a:r>
              <a:rPr lang="tr-TR" b="1" dirty="0" smtClean="0"/>
              <a:t>edin.</a:t>
            </a:r>
          </a:p>
          <a:p>
            <a:r>
              <a:rPr lang="tr-TR" b="1" dirty="0"/>
              <a:t>Öğrenci sınavda başarılı olamazsa yaşayacağı durumu bir ceza gibi göstermeyin</a:t>
            </a:r>
            <a:r>
              <a:rPr lang="tr-TR" b="1" dirty="0" smtClean="0"/>
              <a:t>.</a:t>
            </a:r>
          </a:p>
          <a:p>
            <a:r>
              <a:rPr lang="tr-TR" b="1" dirty="0"/>
              <a:t>Birbirinize bağlılığın amaç, sınavın araç olduğunu </a:t>
            </a:r>
            <a:r>
              <a:rPr lang="tr-TR" b="1" dirty="0" smtClean="0"/>
              <a:t>unutmayın.</a:t>
            </a:r>
          </a:p>
          <a:p>
            <a:pPr marL="0" indent="0">
              <a:buNone/>
            </a:pPr>
            <a:r>
              <a:rPr lang="tr-TR" b="1" dirty="0" smtClean="0"/>
              <a:t>    Ve son olarak en önemlisi; </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30</a:t>
            </a:fld>
            <a:endParaRPr lang="en-US"/>
          </a:p>
        </p:txBody>
      </p:sp>
    </p:spTree>
    <p:extLst>
      <p:ext uri="{BB962C8B-B14F-4D97-AF65-F5344CB8AC3E}">
        <p14:creationId xmlns:p14="http://schemas.microsoft.com/office/powerpoint/2010/main" val="16974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643944"/>
            <a:ext cx="7886700" cy="5533019"/>
          </a:xfrm>
        </p:spPr>
        <p:txBody>
          <a:bodyPr>
            <a:normAutofit fontScale="85000" lnSpcReduction="20000"/>
          </a:bodyPr>
          <a:lstStyle/>
          <a:p>
            <a:r>
              <a:rPr lang="tr-TR" dirty="0" smtClean="0"/>
              <a:t>“</a:t>
            </a:r>
            <a:r>
              <a:rPr lang="tr-TR" dirty="0"/>
              <a:t>Sen bizim evladımızsın. Seni seviyoruz ve hep seveceğiz.” şeklinde açıklamalar yaparak öğrenci rahatlatılmalıdır</a:t>
            </a:r>
            <a:r>
              <a:rPr lang="tr-TR" dirty="0" smtClean="0"/>
              <a:t>. Öğrenci</a:t>
            </a:r>
            <a:r>
              <a:rPr lang="tr-TR" dirty="0"/>
              <a:t>, ailesinin sevgisini kazanmak için özel bir gayret sarf etmek zorunda olmadığını anlayacaktır</a:t>
            </a:r>
            <a:r>
              <a:rPr lang="tr-TR" dirty="0" smtClean="0"/>
              <a:t>. Bu </a:t>
            </a:r>
            <a:r>
              <a:rPr lang="tr-TR" dirty="0"/>
              <a:t>rahatlama, öğrencinin sınavda daha iyi performans göstermesini sağlayacaktır.</a:t>
            </a:r>
            <a:br>
              <a:rPr lang="tr-TR" dirty="0"/>
            </a:br>
            <a:endParaRPr lang="tr-TR" dirty="0"/>
          </a:p>
          <a:p>
            <a:r>
              <a:rPr lang="tr-TR" dirty="0"/>
              <a:t> Aile, öğrenciye sınavın bir ölüm-kalım meselesi olmadığını, yararlanılması gereken bir fırsat olduğunu, bu fırsat kaçırılsa bile hayatta başka fırsatların onu beklediğini, bir kapı kapanırsa başka bir kapının açılacağını </a:t>
            </a:r>
            <a:r>
              <a:rPr lang="tr-TR" dirty="0" smtClean="0"/>
              <a:t>anlatılmalıdır. Öğrencinin </a:t>
            </a:r>
            <a:r>
              <a:rPr lang="tr-TR" dirty="0"/>
              <a:t>de yapacağı, iyi niyetle ve elinden geldiğince sağlanan imkanları sınavlara hazırlık adına değerlendirmesidir.</a:t>
            </a:r>
            <a:br>
              <a:rPr lang="tr-TR" dirty="0"/>
            </a:br>
            <a:endParaRPr lang="tr-TR" dirty="0"/>
          </a:p>
          <a:p>
            <a:r>
              <a:rPr lang="tr-TR" dirty="0" smtClean="0"/>
              <a:t>Sorumluluklar </a:t>
            </a:r>
            <a:r>
              <a:rPr lang="tr-TR" dirty="0"/>
              <a:t>yerine getirildikten sonra, sonuç ne olursa olsun “sen elinden geleni yaptın” diye düşünülmesi, en doğru ve makul olan davranış biçimidir.</a:t>
            </a: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31</a:t>
            </a:fld>
            <a:endParaRPr lang="en-US"/>
          </a:p>
        </p:txBody>
      </p:sp>
    </p:spTree>
    <p:extLst>
      <p:ext uri="{BB962C8B-B14F-4D97-AF65-F5344CB8AC3E}">
        <p14:creationId xmlns:p14="http://schemas.microsoft.com/office/powerpoint/2010/main" val="246740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sp>
        <p:nvSpPr>
          <p:cNvPr id="25" name="24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4</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SINAV ÜCRETİ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010800" y="2844225"/>
            <a:ext cx="8208499" cy="584775"/>
          </a:xfrm>
          <a:prstGeom prst="rect">
            <a:avLst/>
          </a:prstGeom>
        </p:spPr>
        <p:txBody>
          <a:bodyPr wrap="square">
            <a:spAutoFit/>
          </a:bodyPr>
          <a:lstStyle/>
          <a:p>
            <a:pPr algn="ctr"/>
            <a:r>
              <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2022’de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65" y="2162932"/>
            <a:ext cx="2716528" cy="3673647"/>
          </a:xfrm>
          <a:prstGeom prst="rect">
            <a:avLst/>
          </a:prstGeom>
        </p:spPr>
      </p:pic>
      <p:sp>
        <p:nvSpPr>
          <p:cNvPr id="4" name="Metin kutusu 3"/>
          <p:cNvSpPr txBox="1"/>
          <p:nvPr/>
        </p:nvSpPr>
        <p:spPr>
          <a:xfrm>
            <a:off x="3962772" y="3221931"/>
            <a:ext cx="4552578" cy="2215991"/>
          </a:xfrm>
          <a:prstGeom prst="rect">
            <a:avLst/>
          </a:prstGeom>
          <a:noFill/>
        </p:spPr>
        <p:txBody>
          <a:bodyPr wrap="square" rtlCol="0">
            <a:spAutoFit/>
          </a:bodyPr>
          <a:lstStyle/>
          <a:p>
            <a:pPr algn="ctr"/>
            <a:r>
              <a:rPr lang="tr-TR" sz="13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115</a:t>
            </a:r>
            <a:r>
              <a:rPr lang="tr-TR"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TL</a:t>
            </a:r>
          </a:p>
        </p:txBody>
      </p:sp>
      <p:sp>
        <p:nvSpPr>
          <p:cNvPr id="5" name="Metin kutusu 4"/>
          <p:cNvSpPr txBox="1"/>
          <p:nvPr/>
        </p:nvSpPr>
        <p:spPr>
          <a:xfrm>
            <a:off x="4253548" y="3191061"/>
            <a:ext cx="4244197" cy="646331"/>
          </a:xfrm>
          <a:prstGeom prst="rect">
            <a:avLst/>
          </a:prstGeom>
          <a:noFill/>
        </p:spPr>
        <p:txBody>
          <a:bodyPr wrap="square" rtlCol="0">
            <a:spAutoFit/>
          </a:bodyPr>
          <a:lstStyle/>
          <a:p>
            <a:r>
              <a:rPr lang="tr-TR" sz="3600" dirty="0"/>
              <a:t>HER OTURUM İÇİN</a:t>
            </a:r>
          </a:p>
        </p:txBody>
      </p:sp>
    </p:spTree>
    <p:extLst>
      <p:ext uri="{BB962C8B-B14F-4D97-AF65-F5344CB8AC3E}">
        <p14:creationId xmlns:p14="http://schemas.microsoft.com/office/powerpoint/2010/main" val="59181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827"/>
            <a:ext cx="4067502" cy="685717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nvGrpSpPr>
          <p:cNvPr id="20" name="19 Grup"/>
          <p:cNvGrpSpPr/>
          <p:nvPr/>
        </p:nvGrpSpPr>
        <p:grpSpPr>
          <a:xfrm>
            <a:off x="4374829" y="2713700"/>
            <a:ext cx="2400300" cy="2400300"/>
            <a:chOff x="4374829" y="2713700"/>
            <a:chExt cx="2400300" cy="2400300"/>
          </a:xfrm>
        </p:grpSpPr>
        <p:sp>
          <p:nvSpPr>
            <p:cNvPr id="7" name="Oval 6"/>
            <p:cNvSpPr/>
            <p:nvPr/>
          </p:nvSpPr>
          <p:spPr>
            <a:xfrm>
              <a:off x="4374829" y="2713700"/>
              <a:ext cx="2400300" cy="2400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17 Grup"/>
            <p:cNvGrpSpPr/>
            <p:nvPr/>
          </p:nvGrpSpPr>
          <p:grpSpPr>
            <a:xfrm>
              <a:off x="4574925" y="3119447"/>
              <a:ext cx="1786926" cy="1094370"/>
              <a:chOff x="4574925" y="3119447"/>
              <a:chExt cx="1786926" cy="1094370"/>
            </a:xfrm>
          </p:grpSpPr>
          <p:sp>
            <p:nvSpPr>
              <p:cNvPr id="14" name="TextBox 13"/>
              <p:cNvSpPr txBox="1"/>
              <p:nvPr/>
            </p:nvSpPr>
            <p:spPr>
              <a:xfrm>
                <a:off x="4601631" y="31194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2. OTURUM</a:t>
                </a:r>
                <a:endParaRPr lang="en-US" sz="2400" dirty="0">
                  <a:solidFill>
                    <a:schemeClr val="tx1">
                      <a:lumMod val="95000"/>
                      <a:lumOff val="5000"/>
                    </a:schemeClr>
                  </a:solidFill>
                  <a:latin typeface="Bebas Neue" panose="020B0606020202050201" pitchFamily="34" charset="0"/>
                </a:endParaRPr>
              </a:p>
            </p:txBody>
          </p:sp>
          <p:sp>
            <p:nvSpPr>
              <p:cNvPr id="11" name="Rectangle 8"/>
              <p:cNvSpPr/>
              <p:nvPr/>
            </p:nvSpPr>
            <p:spPr>
              <a:xfrm>
                <a:off x="4574925" y="3567486"/>
                <a:ext cx="1760220" cy="646331"/>
              </a:xfrm>
              <a:prstGeom prst="rect">
                <a:avLst/>
              </a:prstGeom>
            </p:spPr>
            <p:txBody>
              <a:bodyPr wrap="square">
                <a:spAutoFit/>
              </a:bodyPr>
              <a:lstStyle/>
              <a:p>
                <a:pPr algn="ctr"/>
                <a:r>
                  <a:rPr lang="tr-TR" b="1" dirty="0">
                    <a:solidFill>
                      <a:schemeClr val="bg1"/>
                    </a:solidFill>
                  </a:rPr>
                  <a:t>ALAN YETERLİLİK TESTİ</a:t>
                </a:r>
                <a:endParaRPr lang="en-US" b="1" dirty="0">
                  <a:solidFill>
                    <a:schemeClr val="bg1"/>
                  </a:solidFill>
                </a:endParaRPr>
              </a:p>
            </p:txBody>
          </p:sp>
        </p:grpSp>
      </p:grpSp>
      <p:grpSp>
        <p:nvGrpSpPr>
          <p:cNvPr id="19" name="18 Grup"/>
          <p:cNvGrpSpPr/>
          <p:nvPr/>
        </p:nvGrpSpPr>
        <p:grpSpPr>
          <a:xfrm>
            <a:off x="6184123" y="3240339"/>
            <a:ext cx="2400300" cy="2400300"/>
            <a:chOff x="6184123" y="3240339"/>
            <a:chExt cx="2400300" cy="2400300"/>
          </a:xfrm>
        </p:grpSpPr>
        <p:sp>
          <p:nvSpPr>
            <p:cNvPr id="8" name="Oval 7"/>
            <p:cNvSpPr/>
            <p:nvPr/>
          </p:nvSpPr>
          <p:spPr>
            <a:xfrm>
              <a:off x="6184123" y="3240339"/>
              <a:ext cx="2400300" cy="2400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61941" y="3546980"/>
              <a:ext cx="1760220" cy="1754326"/>
            </a:xfrm>
            <a:prstGeom prst="rect">
              <a:avLst/>
            </a:prstGeom>
            <a:noFill/>
          </p:spPr>
          <p:txBody>
            <a:bodyPr wrap="square" rtlCol="0">
              <a:spAutoFit/>
            </a:bodyPr>
            <a:lstStyle/>
            <a:p>
              <a:pPr algn="ctr"/>
              <a:endParaRPr lang="tr-TR" sz="2800" dirty="0">
                <a:solidFill>
                  <a:schemeClr val="tx1">
                    <a:lumMod val="95000"/>
                    <a:lumOff val="5000"/>
                  </a:schemeClr>
                </a:solidFill>
                <a:latin typeface="Bebas Neue" panose="020B0606020202050201" pitchFamily="34" charset="0"/>
              </a:endParaRPr>
            </a:p>
            <a:p>
              <a:pPr algn="ctr"/>
              <a:r>
                <a:rPr lang="tr-TR" sz="2800" dirty="0">
                  <a:solidFill>
                    <a:schemeClr val="tx1">
                      <a:lumMod val="95000"/>
                      <a:lumOff val="5000"/>
                    </a:schemeClr>
                  </a:solidFill>
                  <a:latin typeface="Bebas Neue" panose="020B0606020202050201" pitchFamily="34" charset="0"/>
                </a:rPr>
                <a:t>3.oturum</a:t>
              </a:r>
            </a:p>
            <a:p>
              <a:pPr algn="ctr"/>
              <a:endParaRPr lang="tr-TR" sz="3200" dirty="0">
                <a:solidFill>
                  <a:schemeClr val="bg1"/>
                </a:solidFill>
                <a:latin typeface="Bebas Neue" panose="020B0606020202050201" pitchFamily="34" charset="0"/>
              </a:endParaRPr>
            </a:p>
            <a:p>
              <a:pPr algn="ctr"/>
              <a:r>
                <a:rPr lang="tr-TR" sz="2000" dirty="0">
                  <a:solidFill>
                    <a:schemeClr val="bg1"/>
                  </a:solidFill>
                  <a:latin typeface="Bebas Neue" panose="020B0606020202050201" pitchFamily="34" charset="0"/>
                </a:rPr>
                <a:t>DİL SINAVI</a:t>
              </a:r>
              <a:endParaRPr lang="en-US" sz="2000" dirty="0">
                <a:solidFill>
                  <a:schemeClr val="bg1"/>
                </a:solidFill>
                <a:latin typeface="Bebas Neue" panose="020B0606020202050201" pitchFamily="34" charset="0"/>
              </a:endParaRPr>
            </a:p>
          </p:txBody>
        </p:sp>
      </p:grpSp>
      <p:grpSp>
        <p:nvGrpSpPr>
          <p:cNvPr id="17" name="16 Grup"/>
          <p:cNvGrpSpPr/>
          <p:nvPr/>
        </p:nvGrpSpPr>
        <p:grpSpPr>
          <a:xfrm>
            <a:off x="5799733" y="1426506"/>
            <a:ext cx="2400300" cy="2400300"/>
            <a:chOff x="5799733" y="1426506"/>
            <a:chExt cx="2400300" cy="2400300"/>
          </a:xfrm>
        </p:grpSpPr>
        <p:sp>
          <p:nvSpPr>
            <p:cNvPr id="6" name="Oval 5"/>
            <p:cNvSpPr/>
            <p:nvPr/>
          </p:nvSpPr>
          <p:spPr>
            <a:xfrm>
              <a:off x="5799733" y="1426506"/>
              <a:ext cx="2400300" cy="2400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272086"/>
              <a:ext cx="1760220" cy="646331"/>
            </a:xfrm>
            <a:prstGeom prst="rect">
              <a:avLst/>
            </a:prstGeom>
          </p:spPr>
          <p:txBody>
            <a:bodyPr wrap="square">
              <a:spAutoFit/>
            </a:bodyPr>
            <a:lstStyle/>
            <a:p>
              <a:pPr algn="ctr"/>
              <a:r>
                <a:rPr lang="tr-TR" b="1" dirty="0">
                  <a:solidFill>
                    <a:schemeClr val="bg1"/>
                  </a:solidFill>
                </a:rPr>
                <a:t>TEMEL YETERLİLİK TESTİ</a:t>
              </a:r>
              <a:endParaRPr lang="en-US" b="1" dirty="0">
                <a:solidFill>
                  <a:schemeClr val="bg1"/>
                </a:solidFill>
              </a:endParaRPr>
            </a:p>
          </p:txBody>
        </p:sp>
        <p:sp>
          <p:nvSpPr>
            <p:cNvPr id="10" name="TextBox 9"/>
            <p:cNvSpPr txBox="1"/>
            <p:nvPr/>
          </p:nvSpPr>
          <p:spPr>
            <a:xfrm>
              <a:off x="6066923" y="1783847"/>
              <a:ext cx="1760220" cy="461665"/>
            </a:xfrm>
            <a:prstGeom prst="rect">
              <a:avLst/>
            </a:prstGeom>
            <a:noFill/>
          </p:spPr>
          <p:txBody>
            <a:bodyPr wrap="square" rtlCol="0">
              <a:spAutoFit/>
            </a:bodyPr>
            <a:lstStyle/>
            <a:p>
              <a:pPr algn="ctr"/>
              <a:r>
                <a:rPr lang="tr-TR" sz="2400" dirty="0">
                  <a:solidFill>
                    <a:schemeClr val="tx1">
                      <a:lumMod val="95000"/>
                      <a:lumOff val="5000"/>
                    </a:schemeClr>
                  </a:solidFill>
                  <a:latin typeface="Bebas Neue" panose="020B0606020202050201" pitchFamily="34" charset="0"/>
                </a:rPr>
                <a:t>1. oturum</a:t>
              </a:r>
              <a:endParaRPr lang="en-US" sz="2400" dirty="0">
                <a:solidFill>
                  <a:schemeClr val="tx1">
                    <a:lumMod val="95000"/>
                    <a:lumOff val="5000"/>
                  </a:schemeClr>
                </a:solidFill>
                <a:latin typeface="Bebas Neue" panose="020B0606020202050201" pitchFamily="34" charset="0"/>
              </a:endParaRPr>
            </a:p>
          </p:txBody>
        </p:sp>
      </p:grpSp>
      <p:sp>
        <p:nvSpPr>
          <p:cNvPr id="16" name="15 Metin kutusu"/>
          <p:cNvSpPr txBox="1"/>
          <p:nvPr/>
        </p:nvSpPr>
        <p:spPr>
          <a:xfrm>
            <a:off x="210207" y="2942897"/>
            <a:ext cx="3773214" cy="1846659"/>
          </a:xfrm>
          <a:prstGeom prst="rect">
            <a:avLst/>
          </a:prstGeom>
          <a:noFill/>
        </p:spPr>
        <p:txBody>
          <a:bodyPr wrap="square" rtlCol="0">
            <a:spAutoFit/>
          </a:bodyPr>
          <a:lstStyle/>
          <a:p>
            <a:r>
              <a:rPr lang="tr-TR" sz="2400" b="1" dirty="0">
                <a:solidFill>
                  <a:schemeClr val="bg1"/>
                </a:solidFill>
              </a:rPr>
              <a:t>Yüksek Öğretim Kurumları Sınavı  </a:t>
            </a:r>
            <a:r>
              <a:rPr lang="tr-TR" sz="4800" b="1" dirty="0">
                <a:solidFill>
                  <a:srgbClr val="FFFF00"/>
                </a:solidFill>
              </a:rPr>
              <a:t>3</a:t>
            </a:r>
            <a:r>
              <a:rPr lang="tr-TR" sz="4800" b="1" dirty="0">
                <a:solidFill>
                  <a:schemeClr val="bg1"/>
                </a:solidFill>
              </a:rPr>
              <a:t> </a:t>
            </a:r>
            <a:r>
              <a:rPr lang="tr-TR" sz="2400" b="1" dirty="0">
                <a:solidFill>
                  <a:schemeClr val="bg1"/>
                </a:solidFill>
              </a:rPr>
              <a:t>oturum </a:t>
            </a:r>
            <a:r>
              <a:rPr lang="tr-TR" sz="4800" b="1" dirty="0">
                <a:solidFill>
                  <a:schemeClr val="bg1"/>
                </a:solidFill>
              </a:rPr>
              <a:t> </a:t>
            </a:r>
            <a:r>
              <a:rPr lang="tr-TR" sz="2400" b="1" dirty="0">
                <a:solidFill>
                  <a:schemeClr val="bg1"/>
                </a:solidFill>
              </a:rPr>
              <a:t>olarak yapılacak.</a:t>
            </a:r>
          </a:p>
          <a:p>
            <a:endParaRPr lang="tr-TR" b="1" dirty="0">
              <a:solidFill>
                <a:schemeClr val="bg1"/>
              </a:solidFill>
            </a:endParaRPr>
          </a:p>
        </p:txBody>
      </p:sp>
      <p:sp>
        <p:nvSpPr>
          <p:cNvPr id="13" name="12 Altbilgi Yer Tutucusu"/>
          <p:cNvSpPr>
            <a:spLocks noGrp="1"/>
          </p:cNvSpPr>
          <p:nvPr>
            <p:ph type="ftr" sz="quarter" idx="11"/>
          </p:nvPr>
        </p:nvSpPr>
        <p:spPr>
          <a:xfrm>
            <a:off x="4772689" y="6313820"/>
            <a:ext cx="3086100" cy="365125"/>
          </a:xfrm>
        </p:spPr>
        <p:txBody>
          <a:bodyPr/>
          <a:lstStyle/>
          <a:p>
            <a:r>
              <a:rPr lang="en-US" b="1" dirty="0">
                <a:solidFill>
                  <a:schemeClr val="tx1">
                    <a:lumMod val="95000"/>
                    <a:lumOff val="5000"/>
                  </a:schemeClr>
                </a:solidFill>
              </a:rPr>
              <a:t>www.rehberlikservisim.com</a:t>
            </a: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5</a:t>
            </a:fld>
            <a:endParaRPr lang="en-US"/>
          </a:p>
        </p:txBody>
      </p:sp>
    </p:spTree>
    <p:extLst>
      <p:ext uri="{BB962C8B-B14F-4D97-AF65-F5344CB8AC3E}">
        <p14:creationId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343955" y="4737542"/>
            <a:ext cx="2168783" cy="15160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19 Haziran Pazar</a:t>
            </a:r>
            <a:endParaRPr lang="en-US" sz="2400" b="1" dirty="0">
              <a:solidFill>
                <a:schemeClr val="tx1">
                  <a:lumMod val="95000"/>
                  <a:lumOff val="5000"/>
                </a:schemeClr>
              </a:solidFill>
            </a:endParaRPr>
          </a:p>
        </p:txBody>
      </p:sp>
      <p:sp>
        <p:nvSpPr>
          <p:cNvPr id="29" name="Rounded Rectangle 28"/>
          <p:cNvSpPr/>
          <p:nvPr/>
        </p:nvSpPr>
        <p:spPr>
          <a:xfrm>
            <a:off x="4290532" y="2923784"/>
            <a:ext cx="2222206" cy="144889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lumMod val="95000"/>
                  <a:lumOff val="5000"/>
                </a:schemeClr>
              </a:solidFill>
            </a:endParaRPr>
          </a:p>
          <a:p>
            <a:pPr algn="ctr"/>
            <a:r>
              <a:rPr lang="tr-TR" sz="2400" b="1" dirty="0">
                <a:solidFill>
                  <a:schemeClr val="tx1">
                    <a:lumMod val="95000"/>
                    <a:lumOff val="5000"/>
                  </a:schemeClr>
                </a:solidFill>
              </a:rPr>
              <a:t>19 Haziran Pazar</a:t>
            </a:r>
            <a:endParaRPr lang="en-US" sz="2400" b="1" dirty="0">
              <a:solidFill>
                <a:schemeClr val="tx1">
                  <a:lumMod val="95000"/>
                  <a:lumOff val="5000"/>
                </a:schemeClr>
              </a:solidFill>
            </a:endParaRPr>
          </a:p>
          <a:p>
            <a:pPr algn="ctr"/>
            <a:endParaRPr lang="en-US" sz="2000" b="1" dirty="0">
              <a:solidFill>
                <a:schemeClr val="tx1">
                  <a:lumMod val="95000"/>
                  <a:lumOff val="5000"/>
                </a:schemeClr>
              </a:solidFill>
            </a:endParaRPr>
          </a:p>
        </p:txBody>
      </p:sp>
      <p:sp>
        <p:nvSpPr>
          <p:cNvPr id="28" name="Rounded Rectangle 27"/>
          <p:cNvSpPr/>
          <p:nvPr/>
        </p:nvSpPr>
        <p:spPr>
          <a:xfrm>
            <a:off x="4290532" y="1247357"/>
            <a:ext cx="2009552" cy="126752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b="1" dirty="0">
                <a:solidFill>
                  <a:schemeClr val="tx1">
                    <a:lumMod val="95000"/>
                    <a:lumOff val="5000"/>
                  </a:schemeClr>
                </a:solidFill>
              </a:rPr>
              <a:t>18 Haziran</a:t>
            </a:r>
          </a:p>
          <a:p>
            <a:pPr algn="ctr"/>
            <a:r>
              <a:rPr lang="tr-TR" sz="2400" b="1" dirty="0">
                <a:solidFill>
                  <a:schemeClr val="tx1">
                    <a:lumMod val="95000"/>
                    <a:lumOff val="5000"/>
                  </a:schemeClr>
                </a:solidFill>
              </a:rPr>
              <a:t>Cumartesi</a:t>
            </a:r>
            <a:endParaRPr lang="en-US" sz="2400" b="1" dirty="0">
              <a:solidFill>
                <a:schemeClr val="tx1">
                  <a:lumMod val="95000"/>
                  <a:lumOff val="5000"/>
                </a:schemeClr>
              </a:solidFill>
            </a:endParaRPr>
          </a:p>
        </p:txBody>
      </p:sp>
      <p:sp>
        <p:nvSpPr>
          <p:cNvPr id="22" name="TextBox 21"/>
          <p:cNvSpPr txBox="1"/>
          <p:nvPr/>
        </p:nvSpPr>
        <p:spPr>
          <a:xfrm>
            <a:off x="377219" y="1560776"/>
            <a:ext cx="2365981"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TYT</a:t>
            </a:r>
          </a:p>
          <a:p>
            <a:pPr algn="ctr"/>
            <a:r>
              <a:rPr lang="tr-TR" sz="1600" dirty="0">
                <a:solidFill>
                  <a:schemeClr val="accent2">
                    <a:lumMod val="75000"/>
                  </a:schemeClr>
                </a:solidFill>
                <a:latin typeface="Roboto Bk" pitchFamily="2" charset="0"/>
                <a:ea typeface="Roboto Bk" pitchFamily="2" charset="0"/>
              </a:rPr>
              <a:t>Temel Yeterlilik Testi</a:t>
            </a:r>
            <a:endParaRPr lang="en-US" sz="1600" dirty="0">
              <a:solidFill>
                <a:schemeClr val="accent2">
                  <a:lumMod val="75000"/>
                </a:schemeClr>
              </a:solidFill>
              <a:latin typeface="Roboto Bk" pitchFamily="2" charset="0"/>
              <a:ea typeface="Roboto Bk" pitchFamily="2" charset="0"/>
            </a:endParaRPr>
          </a:p>
        </p:txBody>
      </p:sp>
      <p:sp>
        <p:nvSpPr>
          <p:cNvPr id="23" name="TextBox 21"/>
          <p:cNvSpPr txBox="1"/>
          <p:nvPr/>
        </p:nvSpPr>
        <p:spPr>
          <a:xfrm>
            <a:off x="588795" y="3227199"/>
            <a:ext cx="1942827" cy="954107"/>
          </a:xfrm>
          <a:prstGeom prst="rect">
            <a:avLst/>
          </a:prstGeom>
          <a:noFill/>
        </p:spPr>
        <p:txBody>
          <a:bodyPr wrap="square" rtlCol="0">
            <a:spAutoFit/>
          </a:bodyPr>
          <a:lstStyle/>
          <a:p>
            <a:pPr algn="ctr"/>
            <a:r>
              <a:rPr lang="tr-TR" sz="4000" b="1" dirty="0">
                <a:solidFill>
                  <a:schemeClr val="tx2">
                    <a:lumMod val="50000"/>
                  </a:schemeClr>
                </a:solidFill>
                <a:latin typeface="Roboto Bk" pitchFamily="2" charset="0"/>
                <a:ea typeface="Roboto Bk" pitchFamily="2" charset="0"/>
              </a:rPr>
              <a:t>AYT</a:t>
            </a:r>
          </a:p>
          <a:p>
            <a:pPr algn="ctr"/>
            <a:r>
              <a:rPr lang="tr-TR" sz="1600" dirty="0">
                <a:solidFill>
                  <a:schemeClr val="accent3">
                    <a:lumMod val="75000"/>
                  </a:schemeClr>
                </a:solidFill>
                <a:latin typeface="Roboto Bk" pitchFamily="2" charset="0"/>
                <a:ea typeface="Roboto Bk" pitchFamily="2" charset="0"/>
              </a:rPr>
              <a:t>Alan Yeterlilik Testi</a:t>
            </a:r>
            <a:endParaRPr lang="en-US" sz="1600" dirty="0">
              <a:solidFill>
                <a:schemeClr val="accent3">
                  <a:lumMod val="75000"/>
                </a:schemeClr>
              </a:solidFill>
              <a:latin typeface="Roboto Bk" pitchFamily="2" charset="0"/>
              <a:ea typeface="Roboto Bk" pitchFamily="2" charset="0"/>
            </a:endParaRPr>
          </a:p>
        </p:txBody>
      </p:sp>
      <p:sp>
        <p:nvSpPr>
          <p:cNvPr id="31" name="TextBox 21"/>
          <p:cNvSpPr txBox="1"/>
          <p:nvPr/>
        </p:nvSpPr>
        <p:spPr>
          <a:xfrm>
            <a:off x="588794" y="4851273"/>
            <a:ext cx="1942827" cy="1138773"/>
          </a:xfrm>
          <a:prstGeom prst="rect">
            <a:avLst/>
          </a:prstGeom>
          <a:noFill/>
        </p:spPr>
        <p:txBody>
          <a:bodyPr wrap="square" rtlCol="0">
            <a:spAutoFit/>
          </a:bodyPr>
          <a:lstStyle/>
          <a:p>
            <a:pPr algn="ctr"/>
            <a:r>
              <a:rPr lang="tr-TR" sz="4400" b="1" dirty="0">
                <a:solidFill>
                  <a:schemeClr val="tx2">
                    <a:lumMod val="50000"/>
                  </a:schemeClr>
                </a:solidFill>
                <a:latin typeface="Roboto Bk" pitchFamily="2" charset="0"/>
                <a:ea typeface="Roboto Bk" pitchFamily="2" charset="0"/>
              </a:rPr>
              <a:t>DİL</a:t>
            </a:r>
          </a:p>
          <a:p>
            <a:pPr algn="ctr"/>
            <a:r>
              <a:rPr lang="tr-TR" sz="2400" dirty="0">
                <a:solidFill>
                  <a:srgbClr val="0070C0"/>
                </a:solidFill>
                <a:latin typeface="Roboto Bk" pitchFamily="2" charset="0"/>
                <a:ea typeface="Roboto Bk" pitchFamily="2" charset="0"/>
              </a:rPr>
              <a:t>Dil Testi</a:t>
            </a:r>
            <a:endParaRPr lang="en-US" sz="2400" dirty="0">
              <a:solidFill>
                <a:srgbClr val="0070C0"/>
              </a:solidFill>
              <a:latin typeface="Roboto Bk" pitchFamily="2" charset="0"/>
              <a:ea typeface="Roboto Bk" pitchFamily="2" charset="0"/>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0" y="86031"/>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dirty="0">
                <a:ln w="0"/>
                <a:solidFill>
                  <a:schemeClr val="accent1"/>
                </a:solidFill>
                <a:effectLst>
                  <a:outerShdw blurRad="38100" dist="25400" dir="5400000" algn="ctr" rotWithShape="0">
                    <a:srgbClr val="6E747A">
                      <a:alpha val="43000"/>
                    </a:srgbClr>
                  </a:outerShdw>
                </a:effectLst>
                <a:ea typeface="Roboto Bk" pitchFamily="2" charset="0"/>
              </a:rPr>
              <a:t>SINAV TAKVİMİ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2022</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p:txBody>
          <a:bodyPr/>
          <a:lstStyle/>
          <a:p>
            <a:r>
              <a:rPr lang="en-US" b="1" dirty="0">
                <a:solidFill>
                  <a:schemeClr val="tx1">
                    <a:lumMod val="75000"/>
                    <a:lumOff val="25000"/>
                  </a:schemeClr>
                </a:solidFill>
              </a:rPr>
              <a:t>www.rehberlikservisim.com</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6</a:t>
            </a:fld>
            <a:endParaRPr lang="en-US"/>
          </a:p>
        </p:txBody>
      </p:sp>
      <p:sp>
        <p:nvSpPr>
          <p:cNvPr id="2" name="Ok: Sağ 1">
            <a:extLst>
              <a:ext uri="{FF2B5EF4-FFF2-40B4-BE49-F238E27FC236}">
                <a16:creationId xmlns="" xmlns:a16="http://schemas.microsoft.com/office/drawing/2014/main" id="{5126B77D-3D46-4683-96AC-5CCE6FE34659}"/>
              </a:ext>
            </a:extLst>
          </p:cNvPr>
          <p:cNvSpPr/>
          <p:nvPr/>
        </p:nvSpPr>
        <p:spPr>
          <a:xfrm>
            <a:off x="3083629" y="164108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 xmlns:a16="http://schemas.microsoft.com/office/drawing/2014/main" id="{3BADFBAE-7126-434B-B46D-3B131FDAF285}"/>
              </a:ext>
            </a:extLst>
          </p:cNvPr>
          <p:cNvSpPr/>
          <p:nvPr/>
        </p:nvSpPr>
        <p:spPr>
          <a:xfrm>
            <a:off x="3083630" y="3258446"/>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 xmlns:a16="http://schemas.microsoft.com/office/drawing/2014/main" id="{FEFC8B3A-76F2-47EE-AFFE-C747C4C938A0}"/>
              </a:ext>
            </a:extLst>
          </p:cNvPr>
          <p:cNvSpPr/>
          <p:nvPr/>
        </p:nvSpPr>
        <p:spPr>
          <a:xfrm>
            <a:off x="3083630" y="5119433"/>
            <a:ext cx="839755" cy="61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 xmlns:a16="http://schemas.microsoft.com/office/drawing/2014/main" id="{0DD29760-76AD-4922-ADD4-C2596A4F3B5A}"/>
              </a:ext>
            </a:extLst>
          </p:cNvPr>
          <p:cNvSpPr txBox="1"/>
          <p:nvPr/>
        </p:nvSpPr>
        <p:spPr>
          <a:xfrm>
            <a:off x="7507094" y="1550113"/>
            <a:ext cx="1636906" cy="584775"/>
          </a:xfrm>
          <a:prstGeom prst="rect">
            <a:avLst/>
          </a:prstGeom>
          <a:noFill/>
        </p:spPr>
        <p:txBody>
          <a:bodyPr wrap="square" rtlCol="0">
            <a:spAutoFit/>
          </a:bodyPr>
          <a:lstStyle/>
          <a:p>
            <a:r>
              <a:rPr lang="tr-TR" sz="3200" b="1" dirty="0"/>
              <a:t>10.15</a:t>
            </a:r>
          </a:p>
        </p:txBody>
      </p:sp>
      <p:pic>
        <p:nvPicPr>
          <p:cNvPr id="5" name="Resim 4">
            <a:extLst>
              <a:ext uri="{FF2B5EF4-FFF2-40B4-BE49-F238E27FC236}">
                <a16:creationId xmlns="" xmlns:a16="http://schemas.microsoft.com/office/drawing/2014/main" id="{0D258C5A-3EA5-4DA2-BF99-527A16C9E6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2738" y="1419819"/>
            <a:ext cx="888671" cy="888671"/>
          </a:xfrm>
          <a:prstGeom prst="rect">
            <a:avLst/>
          </a:prstGeom>
        </p:spPr>
      </p:pic>
      <p:pic>
        <p:nvPicPr>
          <p:cNvPr id="20" name="Resim 19">
            <a:extLst>
              <a:ext uri="{FF2B5EF4-FFF2-40B4-BE49-F238E27FC236}">
                <a16:creationId xmlns="" xmlns:a16="http://schemas.microsoft.com/office/drawing/2014/main" id="{47EA6540-E636-499B-B843-0DA8B934B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979" y="3227199"/>
            <a:ext cx="888671" cy="888671"/>
          </a:xfrm>
          <a:prstGeom prst="rect">
            <a:avLst/>
          </a:prstGeom>
        </p:spPr>
      </p:pic>
      <p:pic>
        <p:nvPicPr>
          <p:cNvPr id="21" name="Resim 20">
            <a:extLst>
              <a:ext uri="{FF2B5EF4-FFF2-40B4-BE49-F238E27FC236}">
                <a16:creationId xmlns="" xmlns:a16="http://schemas.microsoft.com/office/drawing/2014/main" id="{FE950A8D-3018-4E31-8B3A-5E734B8EA6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423" y="5034579"/>
            <a:ext cx="888671" cy="888671"/>
          </a:xfrm>
          <a:prstGeom prst="rect">
            <a:avLst/>
          </a:prstGeom>
        </p:spPr>
      </p:pic>
      <p:sp>
        <p:nvSpPr>
          <p:cNvPr id="24" name="Metin kutusu 23">
            <a:extLst>
              <a:ext uri="{FF2B5EF4-FFF2-40B4-BE49-F238E27FC236}">
                <a16:creationId xmlns="" xmlns:a16="http://schemas.microsoft.com/office/drawing/2014/main" id="{61DFF9B2-B56B-41F9-8DD3-3052522D3CAA}"/>
              </a:ext>
            </a:extLst>
          </p:cNvPr>
          <p:cNvSpPr txBox="1"/>
          <p:nvPr/>
        </p:nvSpPr>
        <p:spPr>
          <a:xfrm>
            <a:off x="7507094" y="3369576"/>
            <a:ext cx="1636906" cy="584775"/>
          </a:xfrm>
          <a:prstGeom prst="rect">
            <a:avLst/>
          </a:prstGeom>
          <a:noFill/>
        </p:spPr>
        <p:txBody>
          <a:bodyPr wrap="square" rtlCol="0">
            <a:spAutoFit/>
          </a:bodyPr>
          <a:lstStyle/>
          <a:p>
            <a:r>
              <a:rPr lang="tr-TR" sz="3200" b="1" dirty="0"/>
              <a:t>10.15</a:t>
            </a:r>
          </a:p>
        </p:txBody>
      </p:sp>
      <p:sp>
        <p:nvSpPr>
          <p:cNvPr id="25" name="Metin kutusu 24">
            <a:extLst>
              <a:ext uri="{FF2B5EF4-FFF2-40B4-BE49-F238E27FC236}">
                <a16:creationId xmlns="" xmlns:a16="http://schemas.microsoft.com/office/drawing/2014/main" id="{ACF981F8-B2DC-4B54-9D73-455B62C83021}"/>
              </a:ext>
            </a:extLst>
          </p:cNvPr>
          <p:cNvSpPr txBox="1"/>
          <p:nvPr/>
        </p:nvSpPr>
        <p:spPr>
          <a:xfrm>
            <a:off x="7507094" y="5155487"/>
            <a:ext cx="1636906" cy="584775"/>
          </a:xfrm>
          <a:prstGeom prst="rect">
            <a:avLst/>
          </a:prstGeom>
          <a:noFill/>
        </p:spPr>
        <p:txBody>
          <a:bodyPr wrap="square" rtlCol="0">
            <a:spAutoFit/>
          </a:bodyPr>
          <a:lstStyle/>
          <a:p>
            <a:r>
              <a:rPr lang="tr-TR" sz="3200" b="1" dirty="0"/>
              <a:t>15.45</a:t>
            </a:r>
          </a:p>
        </p:txBody>
      </p:sp>
    </p:spTree>
    <p:extLst>
      <p:ext uri="{BB962C8B-B14F-4D97-AF65-F5344CB8AC3E}">
        <p14:creationId xmlns:p14="http://schemas.microsoft.com/office/powerpoint/2010/main" val="24776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80">
                                          <p:stCondLst>
                                            <p:cond delay="0"/>
                                          </p:stCondLst>
                                        </p:cTn>
                                        <p:tgtEl>
                                          <p:spTgt spid="31"/>
                                        </p:tgtEl>
                                      </p:cBhvr>
                                    </p:animEffect>
                                    <p:anim calcmode="lin" valueType="num">
                                      <p:cBhvr>
                                        <p:cTn id="5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9" dur="26">
                                          <p:stCondLst>
                                            <p:cond delay="650"/>
                                          </p:stCondLst>
                                        </p:cTn>
                                        <p:tgtEl>
                                          <p:spTgt spid="31"/>
                                        </p:tgtEl>
                                      </p:cBhvr>
                                      <p:to x="100000" y="60000"/>
                                    </p:animScale>
                                    <p:animScale>
                                      <p:cBhvr>
                                        <p:cTn id="60" dur="166" decel="50000">
                                          <p:stCondLst>
                                            <p:cond delay="676"/>
                                          </p:stCondLst>
                                        </p:cTn>
                                        <p:tgtEl>
                                          <p:spTgt spid="31"/>
                                        </p:tgtEl>
                                      </p:cBhvr>
                                      <p:to x="100000" y="100000"/>
                                    </p:animScale>
                                    <p:animScale>
                                      <p:cBhvr>
                                        <p:cTn id="61" dur="26">
                                          <p:stCondLst>
                                            <p:cond delay="1312"/>
                                          </p:stCondLst>
                                        </p:cTn>
                                        <p:tgtEl>
                                          <p:spTgt spid="31"/>
                                        </p:tgtEl>
                                      </p:cBhvr>
                                      <p:to x="100000" y="80000"/>
                                    </p:animScale>
                                    <p:animScale>
                                      <p:cBhvr>
                                        <p:cTn id="62" dur="166" decel="50000">
                                          <p:stCondLst>
                                            <p:cond delay="1338"/>
                                          </p:stCondLst>
                                        </p:cTn>
                                        <p:tgtEl>
                                          <p:spTgt spid="31"/>
                                        </p:tgtEl>
                                      </p:cBhvr>
                                      <p:to x="100000" y="100000"/>
                                    </p:animScale>
                                    <p:animScale>
                                      <p:cBhvr>
                                        <p:cTn id="63" dur="26">
                                          <p:stCondLst>
                                            <p:cond delay="1642"/>
                                          </p:stCondLst>
                                        </p:cTn>
                                        <p:tgtEl>
                                          <p:spTgt spid="31"/>
                                        </p:tgtEl>
                                      </p:cBhvr>
                                      <p:to x="100000" y="90000"/>
                                    </p:animScale>
                                    <p:animScale>
                                      <p:cBhvr>
                                        <p:cTn id="64" dur="166" decel="50000">
                                          <p:stCondLst>
                                            <p:cond delay="1668"/>
                                          </p:stCondLst>
                                        </p:cTn>
                                        <p:tgtEl>
                                          <p:spTgt spid="31"/>
                                        </p:tgtEl>
                                      </p:cBhvr>
                                      <p:to x="100000" y="100000"/>
                                    </p:animScale>
                                    <p:animScale>
                                      <p:cBhvr>
                                        <p:cTn id="65" dur="26">
                                          <p:stCondLst>
                                            <p:cond delay="1808"/>
                                          </p:stCondLst>
                                        </p:cTn>
                                        <p:tgtEl>
                                          <p:spTgt spid="31"/>
                                        </p:tgtEl>
                                      </p:cBhvr>
                                      <p:to x="100000" y="95000"/>
                                    </p:animScale>
                                    <p:animScale>
                                      <p:cBhvr>
                                        <p:cTn id="66" dur="166" decel="50000">
                                          <p:stCondLst>
                                            <p:cond delay="1834"/>
                                          </p:stCondLst>
                                        </p:cTn>
                                        <p:tgtEl>
                                          <p:spTgt spid="31"/>
                                        </p:tgtEl>
                                      </p:cBhvr>
                                      <p:to x="100000" y="100000"/>
                                    </p:animScale>
                                  </p:childTnLst>
                                </p:cTn>
                              </p:par>
                            </p:childTnLst>
                          </p:cTn>
                        </p:par>
                        <p:par>
                          <p:cTn id="67" fill="hold">
                            <p:stCondLst>
                              <p:cond delay="2000"/>
                            </p:stCondLst>
                            <p:childTnLst>
                              <p:par>
                                <p:cTn id="68" presetID="2" presetClass="entr" presetSubtype="2"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1+#ppt_w/2"/>
                                          </p:val>
                                        </p:tav>
                                        <p:tav tm="100000">
                                          <p:val>
                                            <p:strVal val="#ppt_x"/>
                                          </p:val>
                                        </p:tav>
                                      </p:tavLst>
                                    </p:anim>
                                    <p:anim calcmode="lin" valueType="num">
                                      <p:cBhvr additive="base">
                                        <p:cTn id="7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2" grpId="0"/>
      <p:bldP spid="23"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Köşeleri Yuvarlatılmış 5">
            <a:extLst>
              <a:ext uri="{FF2B5EF4-FFF2-40B4-BE49-F238E27FC236}">
                <a16:creationId xmlns="" xmlns:a16="http://schemas.microsoft.com/office/drawing/2014/main" id="{4F37AF6E-7942-469E-801A-D8BD1330ED13}"/>
              </a:ext>
            </a:extLst>
          </p:cNvPr>
          <p:cNvSpPr/>
          <p:nvPr/>
        </p:nvSpPr>
        <p:spPr>
          <a:xfrm>
            <a:off x="887896" y="1537252"/>
            <a:ext cx="7288695" cy="27829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2" name="Başlık 1">
            <a:extLst>
              <a:ext uri="{FF2B5EF4-FFF2-40B4-BE49-F238E27FC236}">
                <a16:creationId xmlns="" xmlns:a16="http://schemas.microsoft.com/office/drawing/2014/main" id="{93730095-6D7E-4339-AC63-26EAEC87DB8C}"/>
              </a:ext>
            </a:extLst>
          </p:cNvPr>
          <p:cNvSpPr>
            <a:spLocks noGrp="1"/>
          </p:cNvSpPr>
          <p:nvPr>
            <p:ph type="title"/>
          </p:nvPr>
        </p:nvSpPr>
        <p:spPr/>
        <p:txBody>
          <a:bodyPr/>
          <a:lstStyle/>
          <a:p>
            <a:r>
              <a:rPr lang="tr-TR" b="1" dirty="0">
                <a:solidFill>
                  <a:schemeClr val="accent1">
                    <a:lumMod val="75000"/>
                  </a:schemeClr>
                </a:solidFill>
              </a:rPr>
              <a:t>BUNA GÖRE</a:t>
            </a:r>
          </a:p>
        </p:txBody>
      </p:sp>
      <p:sp>
        <p:nvSpPr>
          <p:cNvPr id="3" name="İçerik Yer Tutucusu 2">
            <a:extLst>
              <a:ext uri="{FF2B5EF4-FFF2-40B4-BE49-F238E27FC236}">
                <a16:creationId xmlns="" xmlns:a16="http://schemas.microsoft.com/office/drawing/2014/main" id="{1345C5C2-A227-496A-9D9E-92BD8A0B6197}"/>
              </a:ext>
            </a:extLst>
          </p:cNvPr>
          <p:cNvSpPr>
            <a:spLocks noGrp="1"/>
          </p:cNvSpPr>
          <p:nvPr>
            <p:ph idx="1"/>
          </p:nvPr>
        </p:nvSpPr>
        <p:spPr>
          <a:xfrm>
            <a:off x="1896510" y="2370138"/>
            <a:ext cx="5350980" cy="4351338"/>
          </a:xfrm>
        </p:spPr>
        <p:txBody>
          <a:bodyPr>
            <a:normAutofit/>
          </a:bodyPr>
          <a:lstStyle/>
          <a:p>
            <a:r>
              <a:rPr lang="tr-TR" sz="3200" dirty="0"/>
              <a:t>2023 YKS 17-18 Haziranda ya da 24-25 Haziranda olacaktır.</a:t>
            </a:r>
          </a:p>
        </p:txBody>
      </p:sp>
      <p:sp>
        <p:nvSpPr>
          <p:cNvPr id="4" name="Alt Bilgi Yer Tutucusu 3">
            <a:extLst>
              <a:ext uri="{FF2B5EF4-FFF2-40B4-BE49-F238E27FC236}">
                <a16:creationId xmlns="" xmlns:a16="http://schemas.microsoft.com/office/drawing/2014/main" id="{42F673CD-0944-4D3C-8DDF-7F45E53CD021}"/>
              </a:ext>
            </a:extLst>
          </p:cNvPr>
          <p:cNvSpPr>
            <a:spLocks noGrp="1"/>
          </p:cNvSpPr>
          <p:nvPr>
            <p:ph type="ftr" sz="quarter" idx="11"/>
          </p:nvPr>
        </p:nvSpPr>
        <p:spPr/>
        <p:txBody>
          <a:bodyPr/>
          <a:lstStyle/>
          <a:p>
            <a:r>
              <a:rPr lang="en-US"/>
              <a:t>www.rehberlikservisim.com</a:t>
            </a:r>
          </a:p>
        </p:txBody>
      </p:sp>
      <p:sp>
        <p:nvSpPr>
          <p:cNvPr id="5" name="Slayt Numarası Yer Tutucusu 4">
            <a:extLst>
              <a:ext uri="{FF2B5EF4-FFF2-40B4-BE49-F238E27FC236}">
                <a16:creationId xmlns="" xmlns:a16="http://schemas.microsoft.com/office/drawing/2014/main" id="{74B51862-EE7F-4EA1-9B41-47D18EA2274F}"/>
              </a:ext>
            </a:extLst>
          </p:cNvPr>
          <p:cNvSpPr>
            <a:spLocks noGrp="1"/>
          </p:cNvSpPr>
          <p:nvPr>
            <p:ph type="sldNum" sz="quarter" idx="12"/>
          </p:nvPr>
        </p:nvSpPr>
        <p:spPr/>
        <p:txBody>
          <a:bodyPr/>
          <a:lstStyle/>
          <a:p>
            <a:fld id="{2F0443AE-4F20-4B40-B91B-135E9B6A23DD}" type="slidenum">
              <a:rPr lang="en-US" smtClean="0"/>
              <a:pPr/>
              <a:t>7</a:t>
            </a:fld>
            <a:endParaRPr lang="en-US"/>
          </a:p>
        </p:txBody>
      </p:sp>
    </p:spTree>
    <p:extLst>
      <p:ext uri="{BB962C8B-B14F-4D97-AF65-F5344CB8AC3E}">
        <p14:creationId xmlns:p14="http://schemas.microsoft.com/office/powerpoint/2010/main" val="2086980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 name="Group 3"/>
          <p:cNvGrpSpPr/>
          <p:nvPr/>
        </p:nvGrpSpPr>
        <p:grpSpPr>
          <a:xfrm>
            <a:off x="-163902" y="116797"/>
            <a:ext cx="9144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0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rPr>
                <a:t> TYT SORU SAYILARI</a:t>
              </a:r>
            </a:p>
            <a:p>
              <a:pPr algn="ctr"/>
              <a:endParaRPr lang="en-US" sz="2400" dirty="0">
                <a:ln w="0"/>
                <a:solidFill>
                  <a:schemeClr val="accent1"/>
                </a:solidFill>
                <a:effectLst>
                  <a:outerShdw blurRad="38100" dist="25400" dir="5400000" algn="ctr" rotWithShape="0">
                    <a:srgbClr val="6E747A">
                      <a:alpha val="43000"/>
                    </a:srgbClr>
                  </a:outerShdw>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4905814" y="1345237"/>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67199" y="1122140"/>
            <a:ext cx="1819242" cy="707886"/>
          </a:xfrm>
          <a:prstGeom prst="rect">
            <a:avLst/>
          </a:prstGeom>
          <a:noFill/>
        </p:spPr>
        <p:txBody>
          <a:bodyPr wrap="square" rtlCol="0">
            <a:spAutoFit/>
          </a:bodyPr>
          <a:lstStyle/>
          <a:p>
            <a:r>
              <a:rPr lang="tr-TR" sz="4000" b="1" dirty="0">
                <a:solidFill>
                  <a:schemeClr val="accent1">
                    <a:lumMod val="75000"/>
                  </a:schemeClr>
                </a:solidFill>
              </a:rPr>
              <a:t>Türkçe</a:t>
            </a:r>
            <a:endParaRPr lang="en-US" sz="4000" b="1" dirty="0">
              <a:solidFill>
                <a:schemeClr val="accent1">
                  <a:lumMod val="75000"/>
                </a:schemeClr>
              </a:solidFill>
            </a:endParaRPr>
          </a:p>
        </p:txBody>
      </p:sp>
      <p:sp>
        <p:nvSpPr>
          <p:cNvPr id="10" name="Oval 9"/>
          <p:cNvSpPr/>
          <p:nvPr/>
        </p:nvSpPr>
        <p:spPr>
          <a:xfrm>
            <a:off x="3317542" y="1094058"/>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3295686" y="2204956"/>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3304848" y="3434351"/>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3360064" y="4892196"/>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lumMod val="95000"/>
                    <a:lumOff val="5000"/>
                  </a:schemeClr>
                </a:solidFill>
              </a:rPr>
              <a:t>20</a:t>
            </a:r>
            <a:endParaRPr lang="en-US" sz="2400" b="1" dirty="0">
              <a:solidFill>
                <a:schemeClr val="tx1">
                  <a:lumMod val="95000"/>
                  <a:lumOff val="5000"/>
                </a:schemeClr>
              </a:solidFill>
            </a:endParaRPr>
          </a:p>
        </p:txBody>
      </p:sp>
      <p:grpSp>
        <p:nvGrpSpPr>
          <p:cNvPr id="40" name="39 Grup"/>
          <p:cNvGrpSpPr/>
          <p:nvPr/>
        </p:nvGrpSpPr>
        <p:grpSpPr>
          <a:xfrm>
            <a:off x="274402" y="5586903"/>
            <a:ext cx="2604836" cy="1000663"/>
            <a:chOff x="6455185" y="3940592"/>
            <a:chExt cx="2423681" cy="1000663"/>
          </a:xfrm>
        </p:grpSpPr>
        <p:sp>
          <p:nvSpPr>
            <p:cNvPr id="28" name="27 Yuvarlatılmış Dikdörtgen"/>
            <p:cNvSpPr/>
            <p:nvPr/>
          </p:nvSpPr>
          <p:spPr>
            <a:xfrm>
              <a:off x="6456929" y="3940592"/>
              <a:ext cx="1807980"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5" y="3967143"/>
              <a:ext cx="2423681" cy="954107"/>
            </a:xfrm>
            <a:prstGeom prst="rect">
              <a:avLst/>
            </a:prstGeom>
          </p:spPr>
          <p:txBody>
            <a:bodyPr wrap="square">
              <a:spAutoFit/>
            </a:bodyPr>
            <a:lstStyle/>
            <a:p>
              <a:r>
                <a:rPr lang="tr-TR" sz="1400" b="1" dirty="0">
                  <a:solidFill>
                    <a:schemeClr val="tx1">
                      <a:lumMod val="95000"/>
                      <a:lumOff val="5000"/>
                    </a:schemeClr>
                  </a:solidFill>
                </a:rPr>
                <a:t>Coğrafya                     :5</a:t>
              </a:r>
            </a:p>
            <a:p>
              <a:r>
                <a:rPr lang="tr-TR" sz="1400" b="1" dirty="0">
                  <a:solidFill>
                    <a:schemeClr val="tx1">
                      <a:lumMod val="95000"/>
                      <a:lumOff val="5000"/>
                    </a:schemeClr>
                  </a:solidFill>
                </a:rPr>
                <a:t>Din Kültürü ve A.B.  :5</a:t>
              </a:r>
            </a:p>
            <a:p>
              <a:r>
                <a:rPr lang="tr-TR" sz="1400" b="1" dirty="0">
                  <a:solidFill>
                    <a:schemeClr val="tx1">
                      <a:lumMod val="95000"/>
                      <a:lumOff val="5000"/>
                    </a:schemeClr>
                  </a:solidFill>
                </a:rPr>
                <a:t>Felsefe                        :5</a:t>
              </a:r>
            </a:p>
            <a:p>
              <a:r>
                <a:rPr lang="tr-TR" sz="1400" b="1" dirty="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197661" y="5004026"/>
            <a:ext cx="3166728" cy="646331"/>
          </a:xfrm>
          <a:prstGeom prst="rect">
            <a:avLst/>
          </a:prstGeom>
          <a:noFill/>
        </p:spPr>
        <p:txBody>
          <a:bodyPr wrap="square" rtlCol="0">
            <a:spAutoFit/>
          </a:bodyPr>
          <a:lstStyle/>
          <a:p>
            <a:r>
              <a:rPr lang="tr-TR" sz="3600" b="1" dirty="0">
                <a:solidFill>
                  <a:schemeClr val="accent6">
                    <a:lumMod val="75000"/>
                  </a:schemeClr>
                </a:solidFill>
              </a:rPr>
              <a:t>Sosyal Bilimler</a:t>
            </a:r>
            <a:endParaRPr lang="en-US" sz="3600" b="1" dirty="0">
              <a:solidFill>
                <a:schemeClr val="accent6">
                  <a:lumMod val="75000"/>
                </a:schemeClr>
              </a:solidFill>
            </a:endParaRPr>
          </a:p>
        </p:txBody>
      </p:sp>
      <p:sp>
        <p:nvSpPr>
          <p:cNvPr id="17" name="TextBox 16"/>
          <p:cNvSpPr txBox="1"/>
          <p:nvPr/>
        </p:nvSpPr>
        <p:spPr>
          <a:xfrm>
            <a:off x="112699" y="2276633"/>
            <a:ext cx="2364331" cy="646331"/>
          </a:xfrm>
          <a:prstGeom prst="rect">
            <a:avLst/>
          </a:prstGeom>
          <a:noFill/>
        </p:spPr>
        <p:txBody>
          <a:bodyPr wrap="square" rtlCol="0">
            <a:spAutoFit/>
          </a:bodyPr>
          <a:lstStyle/>
          <a:p>
            <a:r>
              <a:rPr lang="tr-TR" sz="3600" b="1" dirty="0">
                <a:solidFill>
                  <a:schemeClr val="accent2">
                    <a:lumMod val="75000"/>
                  </a:schemeClr>
                </a:solidFill>
              </a:rPr>
              <a:t>Matematik</a:t>
            </a:r>
            <a:endParaRPr lang="en-US" sz="3600" b="1" dirty="0">
              <a:solidFill>
                <a:schemeClr val="accent2">
                  <a:lumMod val="75000"/>
                </a:schemeClr>
              </a:solidFill>
            </a:endParaRPr>
          </a:p>
        </p:txBody>
      </p:sp>
      <p:grpSp>
        <p:nvGrpSpPr>
          <p:cNvPr id="45" name="44 Grup"/>
          <p:cNvGrpSpPr/>
          <p:nvPr/>
        </p:nvGrpSpPr>
        <p:grpSpPr>
          <a:xfrm>
            <a:off x="268088" y="4058076"/>
            <a:ext cx="1348716"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a:solidFill>
                    <a:schemeClr val="tx1">
                      <a:lumMod val="95000"/>
                      <a:lumOff val="5000"/>
                    </a:schemeClr>
                  </a:solidFill>
                </a:rPr>
                <a:t>Fizik      :7</a:t>
              </a:r>
            </a:p>
            <a:p>
              <a:r>
                <a:rPr lang="tr-TR" sz="1400" b="1" dirty="0">
                  <a:solidFill>
                    <a:schemeClr val="tx1">
                      <a:lumMod val="95000"/>
                      <a:lumOff val="5000"/>
                    </a:schemeClr>
                  </a:solidFill>
                </a:rPr>
                <a:t>Kimya   :7</a:t>
              </a:r>
            </a:p>
            <a:p>
              <a:r>
                <a:rPr lang="tr-TR" sz="1400" b="1" dirty="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143795" y="3510671"/>
            <a:ext cx="2963495" cy="646331"/>
          </a:xfrm>
          <a:prstGeom prst="rect">
            <a:avLst/>
          </a:prstGeom>
          <a:noFill/>
        </p:spPr>
        <p:txBody>
          <a:bodyPr wrap="square" rtlCol="0">
            <a:spAutoFit/>
          </a:bodyPr>
          <a:lstStyle/>
          <a:p>
            <a:r>
              <a:rPr lang="tr-TR" sz="3600" b="1" dirty="0">
                <a:solidFill>
                  <a:schemeClr val="accent3">
                    <a:lumMod val="50000"/>
                  </a:schemeClr>
                </a:solidFill>
              </a:rPr>
              <a:t>Fen Bilimleri</a:t>
            </a:r>
            <a:endParaRPr lang="en-US" sz="3600" b="1" dirty="0">
              <a:solidFill>
                <a:schemeClr val="accent3">
                  <a:lumMod val="50000"/>
                </a:schemeClr>
              </a:solidFill>
            </a:endParaRPr>
          </a:p>
        </p:txBody>
      </p:sp>
      <p:sp>
        <p:nvSpPr>
          <p:cNvPr id="24" name="Oval 23"/>
          <p:cNvSpPr/>
          <p:nvPr/>
        </p:nvSpPr>
        <p:spPr>
          <a:xfrm>
            <a:off x="4832599" y="1122140"/>
            <a:ext cx="244943"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837598" y="6226362"/>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4836695" y="2568704"/>
            <a:ext cx="2389517" cy="1830758"/>
            <a:chOff x="2568811" y="1201121"/>
            <a:chExt cx="2389517" cy="1830758"/>
          </a:xfrm>
        </p:grpSpPr>
        <p:sp>
          <p:nvSpPr>
            <p:cNvPr id="31" name="30 Metin kutusu"/>
            <p:cNvSpPr txBox="1"/>
            <p:nvPr/>
          </p:nvSpPr>
          <p:spPr>
            <a:xfrm>
              <a:off x="2568811" y="1201121"/>
              <a:ext cx="2389517" cy="1323439"/>
            </a:xfrm>
            <a:prstGeom prst="rect">
              <a:avLst/>
            </a:prstGeom>
            <a:noFill/>
          </p:spPr>
          <p:txBody>
            <a:bodyPr wrap="square" rtlCol="0">
              <a:spAutoFit/>
            </a:bodyPr>
            <a:lstStyle/>
            <a:p>
              <a:pPr marL="144000">
                <a:spcAft>
                  <a:spcPts val="600"/>
                </a:spcAft>
              </a:pPr>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2797759" y="2108549"/>
              <a:ext cx="1535503" cy="923330"/>
            </a:xfrm>
            <a:prstGeom prst="rect">
              <a:avLst/>
            </a:prstGeom>
            <a:noFill/>
          </p:spPr>
          <p:txBody>
            <a:bodyPr wrap="square" rtlCol="0">
              <a:spAutoFit/>
            </a:bodyPr>
            <a:lstStyle/>
            <a:p>
              <a:r>
                <a:rPr lang="tr-TR" sz="5400" dirty="0"/>
                <a:t>Soru</a:t>
              </a:r>
            </a:p>
          </p:txBody>
        </p:sp>
      </p:grpSp>
      <p:grpSp>
        <p:nvGrpSpPr>
          <p:cNvPr id="46" name="45 Grup"/>
          <p:cNvGrpSpPr/>
          <p:nvPr/>
        </p:nvGrpSpPr>
        <p:grpSpPr>
          <a:xfrm>
            <a:off x="6915158" y="2715029"/>
            <a:ext cx="2389517" cy="1716354"/>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a:t>Dakika</a:t>
              </a:r>
            </a:p>
          </p:txBody>
        </p:sp>
      </p:grpSp>
      <p:sp>
        <p:nvSpPr>
          <p:cNvPr id="29" name="28 Altbilgi Yer Tutucusu"/>
          <p:cNvSpPr>
            <a:spLocks noGrp="1"/>
          </p:cNvSpPr>
          <p:nvPr>
            <p:ph type="ftr" sz="quarter" idx="11"/>
          </p:nvPr>
        </p:nvSpPr>
        <p:spPr/>
        <p:txBody>
          <a:bodyPr/>
          <a:lstStyle/>
          <a:p>
            <a:r>
              <a:rPr lang="en-US" b="1" dirty="0"/>
              <a:t>www.rehberlikservisim.com</a:t>
            </a:r>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3774711" y="905654"/>
            <a:ext cx="5214910" cy="5797969"/>
          </a:xfrm>
        </p:spPr>
      </p:pic>
      <p:sp>
        <p:nvSpPr>
          <p:cNvPr id="5" name="TextBox 4"/>
          <p:cNvSpPr txBox="1"/>
          <p:nvPr/>
        </p:nvSpPr>
        <p:spPr>
          <a:xfrm>
            <a:off x="-166254" y="-71254"/>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290966" y="445781"/>
            <a:ext cx="8208499" cy="461665"/>
          </a:xfrm>
          <a:prstGeom prst="rect">
            <a:avLst/>
          </a:prstGeom>
        </p:spPr>
        <p:txBody>
          <a:bodyPr wrap="square">
            <a:spAutoFit/>
          </a:bodyPr>
          <a:lstStyle/>
          <a:p>
            <a:pPr algn="ct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Oval"/>
          <p:cNvSpPr/>
          <p:nvPr/>
        </p:nvSpPr>
        <p:spPr>
          <a:xfrm>
            <a:off x="249380" y="1167124"/>
            <a:ext cx="1745676"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p>
        </p:txBody>
      </p:sp>
      <p:sp>
        <p:nvSpPr>
          <p:cNvPr id="9" name="8 Oval"/>
          <p:cNvSpPr/>
          <p:nvPr/>
        </p:nvSpPr>
        <p:spPr>
          <a:xfrm>
            <a:off x="1969324" y="4035631"/>
            <a:ext cx="1308266"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10" name="9 Resim" descr="forum_eylemce_clock_82.png"/>
          <p:cNvPicPr>
            <a:picLocks noChangeAspect="1"/>
          </p:cNvPicPr>
          <p:nvPr/>
        </p:nvPicPr>
        <p:blipFill>
          <a:blip cstate="print"/>
          <a:stretch>
            <a:fillRect/>
          </a:stretch>
        </p:blipFill>
        <p:spPr>
          <a:xfrm>
            <a:off x="293819" y="3813262"/>
            <a:ext cx="1760612" cy="1772508"/>
          </a:xfrm>
          <a:prstGeom prst="rect">
            <a:avLst/>
          </a:prstGeom>
        </p:spPr>
      </p:pic>
      <p:sp>
        <p:nvSpPr>
          <p:cNvPr id="11" name="10 Oval"/>
          <p:cNvSpPr/>
          <p:nvPr/>
        </p:nvSpPr>
        <p:spPr>
          <a:xfrm>
            <a:off x="1983181" y="1520041"/>
            <a:ext cx="1306286"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a:t>160</a:t>
            </a:r>
          </a:p>
        </p:txBody>
      </p:sp>
      <p:sp>
        <p:nvSpPr>
          <p:cNvPr id="12" name="11 Altbilgi Yer Tutucusu"/>
          <p:cNvSpPr>
            <a:spLocks noGrp="1"/>
          </p:cNvSpPr>
          <p:nvPr>
            <p:ph type="ftr" sz="quarter" idx="11"/>
          </p:nvPr>
        </p:nvSpPr>
        <p:spPr>
          <a:xfrm>
            <a:off x="636624" y="6335086"/>
            <a:ext cx="3086100" cy="365125"/>
          </a:xfrm>
        </p:spPr>
        <p:txBody>
          <a:bodyPr/>
          <a:lstStyle/>
          <a:p>
            <a:r>
              <a:rPr lang="en-US" b="1" dirty="0"/>
              <a:t>www.rehberlikservisim.com</a:t>
            </a:r>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1693</TotalTime>
  <Words>1293</Words>
  <Application>Microsoft Office PowerPoint</Application>
  <PresentationFormat>Ekran Gösterisi (4:3)</PresentationFormat>
  <Paragraphs>442</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ÜST ÖĞRENİM KURUMLARI </vt:lpstr>
      <vt:lpstr>PowerPoint Sunusu</vt:lpstr>
      <vt:lpstr>PowerPoint Sunusu</vt:lpstr>
      <vt:lpstr>PowerPoint Sunusu</vt:lpstr>
      <vt:lpstr>PowerPoint Sunusu</vt:lpstr>
      <vt:lpstr>PowerPoint Sunusu</vt:lpstr>
      <vt:lpstr>BUNA GÖRE</vt:lpstr>
      <vt:lpstr>PowerPoint Sunusu</vt:lpstr>
      <vt:lpstr>PowerPoint Sunusu</vt:lpstr>
      <vt:lpstr>PowerPoint Sunusu</vt:lpstr>
      <vt:lpstr>PowerPoint Sunusu</vt:lpstr>
      <vt:lpstr>PowerPoint Sunusu</vt:lpstr>
      <vt:lpstr>TYT PUANI İLE MSÜ ve POLİS MESLEK  YÜKSEKOKULU ÖN BAŞVURULARI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SINAV KAYGISI ! ANCAK YAŞAYAN BİLİR…</vt:lpstr>
      <vt:lpstr>Kaygı bulaşıcı bir duygudur!</vt:lpstr>
      <vt:lpstr>Gençleri anlamanın en etkili yolu dinlemektir.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Win10</cp:lastModifiedBy>
  <cp:revision>139</cp:revision>
  <dcterms:created xsi:type="dcterms:W3CDTF">2015-11-06T18:34:53Z</dcterms:created>
  <dcterms:modified xsi:type="dcterms:W3CDTF">2022-09-27T09:03:03Z</dcterms:modified>
</cp:coreProperties>
</file>